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4"/>
  </p:notesMasterIdLst>
  <p:sldIdLst>
    <p:sldId id="256" r:id="rId3"/>
    <p:sldId id="257" r:id="rId4"/>
    <p:sldId id="258" r:id="rId5"/>
    <p:sldId id="259" r:id="rId6"/>
    <p:sldId id="268" r:id="rId7"/>
    <p:sldId id="269" r:id="rId8"/>
    <p:sldId id="270" r:id="rId9"/>
    <p:sldId id="264" r:id="rId10"/>
    <p:sldId id="265" r:id="rId11"/>
    <p:sldId id="271" r:id="rId12"/>
    <p:sldId id="266" r:id="rId13"/>
  </p:sldIdLst>
  <p:sldSz cx="9144000" cy="6858000" type="screen4x3"/>
  <p:notesSz cx="6858000" cy="9144000"/>
  <p:embeddedFontLst>
    <p:embeddedFont>
      <p:font typeface="Calibri" panose="020F0502020204030204" pitchFamily="34" charset="0"/>
      <p:regular r:id="rId15"/>
      <p:bold r:id="rId16"/>
      <p:italic r:id="rId17"/>
      <p:boldItalic r:id="rId18"/>
    </p:embeddedFont>
    <p:embeddedFont>
      <p:font typeface="Candara" panose="020E0502030303020204" pitchFamily="34" charset="0"/>
      <p:regular r:id="rId19"/>
      <p:bold r:id="rId20"/>
      <p:italic r:id="rId21"/>
      <p:boldItalic r:id="rId22"/>
    </p:embeddedFont>
    <p:embeddedFont>
      <p:font typeface="Corbel" panose="020B0503020204020204" pitchFamily="34" charset="0"/>
      <p:regular r:id="rId23"/>
      <p:bold r:id="rId24"/>
      <p:italic r:id="rId25"/>
      <p:boldItalic r:id="rId26"/>
    </p:embeddedFont>
    <p:embeddedFont>
      <p:font typeface="Helvetica Neue" panose="0200050300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rweA2/CocwtGT0lmgGjmccMqT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9"/>
  </p:normalViewPr>
  <p:slideViewPr>
    <p:cSldViewPr snapToGrid="0">
      <p:cViewPr varScale="1">
        <p:scale>
          <a:sx n="106" d="100"/>
          <a:sy n="106" d="100"/>
        </p:scale>
        <p:origin x="180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40" name="Google Shape;4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118" name="Google Shape;11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015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125" name="Google Shape;12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46" name="Google Shape;4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53" name="Google Shape;5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60" name="Google Shape;6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60" name="Google Shape;6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514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60" name="Google Shape;6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02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60" name="Google Shape;6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980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110" name="Google Shape;11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400"/>
              <a:buNone/>
            </a:pPr>
            <a:endParaRPr sz="1800" b="0" i="0" u="none" strike="noStrike" cap="none"/>
          </a:p>
        </p:txBody>
      </p:sp>
      <p:sp>
        <p:nvSpPr>
          <p:cNvPr id="118" name="Google Shape;11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3"/>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9pPr>
          </a:lstStyle>
          <a:p>
            <a:endParaRPr/>
          </a:p>
        </p:txBody>
      </p:sp>
      <p:sp>
        <p:nvSpPr>
          <p:cNvPr id="19" name="Google Shape;19;p1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ndara"/>
                <a:ea typeface="Candara"/>
                <a:cs typeface="Candara"/>
                <a:sym typeface="Candara"/>
              </a:defRPr>
            </a:lvl1pPr>
            <a:lvl2pPr marR="0" lvl="1" algn="ctr">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ndara"/>
                <a:ea typeface="Candara"/>
                <a:cs typeface="Candara"/>
                <a:sym typeface="Candara"/>
              </a:defRPr>
            </a:lvl2pPr>
            <a:lvl3pPr marR="0" lvl="2"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ndara"/>
                <a:ea typeface="Candara"/>
                <a:cs typeface="Candara"/>
                <a:sym typeface="Candara"/>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Clr>
                <a:schemeClr val="dk1"/>
              </a:buClr>
              <a:buSzPts val="1400"/>
              <a:buFont typeface="Corbel"/>
              <a:buNone/>
              <a:defRPr sz="4400" b="0" i="0" u="none" strike="noStrike" cap="none">
                <a:solidFill>
                  <a:schemeClr val="dk1"/>
                </a:solidFill>
                <a:latin typeface="Corbel"/>
                <a:ea typeface="Corbel"/>
                <a:cs typeface="Corbel"/>
                <a:sym typeface="Corbel"/>
              </a:defRPr>
            </a:lvl9pPr>
          </a:lstStyle>
          <a:p>
            <a:endParaRPr/>
          </a:p>
        </p:txBody>
      </p:sp>
      <p:sp>
        <p:nvSpPr>
          <p:cNvPr id="33" name="Google Shape;33;p15"/>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15"/>
          <p:cNvSpPr txBox="1">
            <a:spLocks noGrp="1"/>
          </p:cNvSpPr>
          <p:nvPr>
            <p:ph type="dt" idx="10"/>
          </p:nvPr>
        </p:nvSpPr>
        <p:spPr>
          <a:xfrm>
            <a:off x="457200" y="6477000"/>
            <a:ext cx="2133600" cy="36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5" name="Google Shape;35;p15"/>
          <p:cNvSpPr txBox="1">
            <a:spLocks noGrp="1"/>
          </p:cNvSpPr>
          <p:nvPr>
            <p:ph type="ftr" idx="11"/>
          </p:nvPr>
        </p:nvSpPr>
        <p:spPr>
          <a:xfrm>
            <a:off x="3124200" y="6477000"/>
            <a:ext cx="2895600" cy="365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6" name="Google Shape;36;p15"/>
          <p:cNvSpPr txBox="1">
            <a:spLocks noGrp="1"/>
          </p:cNvSpPr>
          <p:nvPr>
            <p:ph type="sldNum" idx="12"/>
          </p:nvPr>
        </p:nvSpPr>
        <p:spPr>
          <a:xfrm>
            <a:off x="6553200" y="6477000"/>
            <a:ext cx="2133600" cy="3651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US"/>
              <a:t>‹#›</a:t>
            </a:fld>
            <a:endParaRPr/>
          </a:p>
        </p:txBody>
      </p:sp>
      <p:sp>
        <p:nvSpPr>
          <p:cNvPr id="37" name="Google Shape;37;p15"/>
          <p:cNvSpPr txBox="1"/>
          <p:nvPr/>
        </p:nvSpPr>
        <p:spPr>
          <a:xfrm>
            <a:off x="0" y="6248400"/>
            <a:ext cx="86868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Proprietary content. ©Great Learning. All Rights Reserved. Unauthorized use or distribution prohibited</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2"/>
          <p:cNvSpPr txBox="1"/>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2"/>
          <p:cNvSpPr txBox="1"/>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12"/>
          <p:cNvSpPr txBox="1">
            <a:spLocks noGrp="1"/>
          </p:cNvSpPr>
          <p:nvPr>
            <p:ph type="body" idx="1"/>
          </p:nvPr>
        </p:nvSpPr>
        <p:spPr>
          <a:xfrm>
            <a:off x="457200" y="1600200"/>
            <a:ext cx="8229600" cy="452596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1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
        <p:cNvGrpSpPr/>
        <p:nvPr/>
      </p:nvGrpSpPr>
      <p:grpSpPr>
        <a:xfrm>
          <a:off x="0" y="0"/>
          <a:ext cx="0" cy="0"/>
          <a:chOff x="0" y="0"/>
          <a:chExt cx="0" cy="0"/>
        </a:xfrm>
      </p:grpSpPr>
      <p:sp>
        <p:nvSpPr>
          <p:cNvPr id="24" name="Google Shape;24;p14"/>
          <p:cNvSpPr txBox="1"/>
          <p:nvPr/>
        </p:nvSpPr>
        <p:spPr>
          <a:xfrm>
            <a:off x="0" y="0"/>
            <a:ext cx="381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4"/>
          <p:cNvSpPr txBox="1"/>
          <p:nvPr/>
        </p:nvSpPr>
        <p:spPr>
          <a:xfrm>
            <a:off x="0" y="685800"/>
            <a:ext cx="381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4"/>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 name="Google Shape;27;p14"/>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14"/>
          <p:cNvSpPr txBox="1">
            <a:spLocks noGrp="1"/>
          </p:cNvSpPr>
          <p:nvPr>
            <p:ph type="dt" idx="10"/>
          </p:nvPr>
        </p:nvSpPr>
        <p:spPr>
          <a:xfrm>
            <a:off x="457200" y="6477000"/>
            <a:ext cx="2133600" cy="36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14"/>
          <p:cNvSpPr txBox="1">
            <a:spLocks noGrp="1"/>
          </p:cNvSpPr>
          <p:nvPr>
            <p:ph type="ftr" idx="11"/>
          </p:nvPr>
        </p:nvSpPr>
        <p:spPr>
          <a:xfrm>
            <a:off x="3124200" y="6477000"/>
            <a:ext cx="2895600" cy="36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14"/>
          <p:cNvSpPr txBox="1">
            <a:spLocks noGrp="1"/>
          </p:cNvSpPr>
          <p:nvPr>
            <p:ph type="sldNum" idx="12"/>
          </p:nvPr>
        </p:nvSpPr>
        <p:spPr>
          <a:xfrm>
            <a:off x="6553200" y="6477000"/>
            <a:ext cx="2133600" cy="3651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1"/>
          <p:cNvPicPr preferRelativeResize="0"/>
          <p:nvPr/>
        </p:nvPicPr>
        <p:blipFill rotWithShape="1">
          <a:blip r:embed="rId3">
            <a:alphaModFix/>
          </a:blip>
          <a:srcRect l="6414" r="5113"/>
          <a:stretch/>
        </p:blipFill>
        <p:spPr>
          <a:xfrm>
            <a:off x="0" y="0"/>
            <a:ext cx="9144000" cy="5814177"/>
          </a:xfrm>
          <a:prstGeom prst="rect">
            <a:avLst/>
          </a:prstGeom>
          <a:noFill/>
          <a:ln>
            <a:noFill/>
          </a:ln>
        </p:spPr>
      </p:pic>
      <p:sp>
        <p:nvSpPr>
          <p:cNvPr id="43" name="Google Shape;43;p1"/>
          <p:cNvSpPr txBox="1"/>
          <p:nvPr/>
        </p:nvSpPr>
        <p:spPr>
          <a:xfrm>
            <a:off x="0" y="5661300"/>
            <a:ext cx="9144000" cy="1196400"/>
          </a:xfrm>
          <a:prstGeom prst="rect">
            <a:avLst/>
          </a:prstGeom>
          <a:solidFill>
            <a:srgbClr val="EFEFEF"/>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None/>
            </a:pPr>
            <a:r>
              <a:rPr lang="en-US" sz="2800" b="1" i="0" u="none" strike="noStrike" cap="none" dirty="0">
                <a:solidFill>
                  <a:srgbClr val="000000"/>
                </a:solidFill>
                <a:latin typeface="Arial"/>
                <a:ea typeface="Arial"/>
                <a:cs typeface="Arial"/>
                <a:sym typeface="Arial"/>
              </a:rPr>
              <a:t>Corporate Philanthropy Platform - NEEDIFY</a:t>
            </a:r>
            <a:endParaRPr sz="2800" b="1"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Team Role &amp; Lessons learnt</a:t>
            </a:r>
            <a:endParaRPr/>
          </a:p>
        </p:txBody>
      </p:sp>
      <p:pic>
        <p:nvPicPr>
          <p:cNvPr id="122" name="Google Shape;122;p10"/>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3" name="Table 2">
            <a:extLst>
              <a:ext uri="{FF2B5EF4-FFF2-40B4-BE49-F238E27FC236}">
                <a16:creationId xmlns:a16="http://schemas.microsoft.com/office/drawing/2014/main" id="{370065D7-87E0-2D43-9301-6979BFF45435}"/>
              </a:ext>
            </a:extLst>
          </p:cNvPr>
          <p:cNvGraphicFramePr>
            <a:graphicFrameLocks noGrp="1"/>
          </p:cNvGraphicFramePr>
          <p:nvPr>
            <p:extLst>
              <p:ext uri="{D42A27DB-BD31-4B8C-83A1-F6EECF244321}">
                <p14:modId xmlns:p14="http://schemas.microsoft.com/office/powerpoint/2010/main" val="844902562"/>
              </p:ext>
            </p:extLst>
          </p:nvPr>
        </p:nvGraphicFramePr>
        <p:xfrm>
          <a:off x="721895" y="1263317"/>
          <a:ext cx="7880683" cy="4776534"/>
        </p:xfrm>
        <a:graphic>
          <a:graphicData uri="http://schemas.openxmlformats.org/drawingml/2006/table">
            <a:tbl>
              <a:tblPr firstRow="1" firstCol="1" bandRow="1"/>
              <a:tblGrid>
                <a:gridCol w="1540042">
                  <a:extLst>
                    <a:ext uri="{9D8B030D-6E8A-4147-A177-3AD203B41FA5}">
                      <a16:colId xmlns:a16="http://schemas.microsoft.com/office/drawing/2014/main" val="4115508996"/>
                    </a:ext>
                  </a:extLst>
                </a:gridCol>
                <a:gridCol w="6340641">
                  <a:extLst>
                    <a:ext uri="{9D8B030D-6E8A-4147-A177-3AD203B41FA5}">
                      <a16:colId xmlns:a16="http://schemas.microsoft.com/office/drawing/2014/main" val="334612565"/>
                    </a:ext>
                  </a:extLst>
                </a:gridCol>
              </a:tblGrid>
              <a:tr h="203794">
                <a:tc>
                  <a:txBody>
                    <a:bodyPr/>
                    <a:lstStyle/>
                    <a:p>
                      <a:pPr marL="0" marR="0">
                        <a:lnSpc>
                          <a:spcPct val="115000"/>
                        </a:lnSpc>
                        <a:spcBef>
                          <a:spcPts val="2000"/>
                        </a:spcBef>
                        <a:spcAft>
                          <a:spcPts val="600"/>
                        </a:spcAft>
                      </a:pPr>
                      <a:r>
                        <a:rPr lang="en-US" sz="1000" b="1" kern="0" dirty="0">
                          <a:effectLst/>
                          <a:latin typeface="Times New Roman" panose="02020603050405020304" pitchFamily="18" charset="0"/>
                          <a:ea typeface="Helvetica Neue" panose="02000503000000020004" pitchFamily="2" charset="0"/>
                        </a:rPr>
                        <a:t>Learning</a:t>
                      </a:r>
                      <a:endParaRPr lang="en-US" sz="1100" b="1"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Remarks</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738737"/>
                  </a:ext>
                </a:extLst>
              </a:tr>
              <a:tr h="647383">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Development / Coding</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Have got a thorough understanding of working of Django framework in Python and how other modules work in Django like RESTFRAMEWORK/ SERIALIZERS etc. with HTML page handling</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947045"/>
                  </a:ext>
                </a:extLst>
              </a:tr>
              <a:tr h="203794">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Benefits over On-Prem</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Pay as you go model and instantly provisioning of services and applications </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8589725"/>
                  </a:ext>
                </a:extLst>
              </a:tr>
              <a:tr h="647383">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Solutioning</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Overall solutioning of the architecture and what fits best on case by case and need basis scenario and how to capture minute details like IAM role NAT gateways in scope for restrictions</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0319178"/>
                  </a:ext>
                </a:extLst>
              </a:tr>
              <a:tr h="425589">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Availability</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Make application highly available using multi zone deployment model and blue/ green deployment model</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4317274"/>
                  </a:ext>
                </a:extLst>
              </a:tr>
              <a:tr h="425589">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Devops</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CICD workflow for continuous integration with source code and how we can utilize AWS resources efficiently </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079318"/>
                  </a:ext>
                </a:extLst>
              </a:tr>
              <a:tr h="425589">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Team-building</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Working in a team with different background and domain and still working as a team to deliver the output</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129869"/>
                  </a:ext>
                </a:extLst>
              </a:tr>
              <a:tr h="203794">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Project Planning</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Planning sprints and agile approach for development and completing the project</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0616010"/>
                  </a:ext>
                </a:extLst>
              </a:tr>
              <a:tr h="203794">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Budgeting/Costing</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Keep costs minimal and which services to opt to keep budget as  minimum as possible </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6217542"/>
                  </a:ext>
                </a:extLst>
              </a:tr>
              <a:tr h="647383">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Concepts</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2000"/>
                        </a:spcBef>
                        <a:spcAft>
                          <a:spcPts val="600"/>
                        </a:spcAft>
                      </a:pPr>
                      <a:r>
                        <a:rPr lang="en-US" sz="1000" b="0" kern="0" dirty="0">
                          <a:effectLst/>
                          <a:latin typeface="Times New Roman" panose="02020603050405020304" pitchFamily="18" charset="0"/>
                          <a:ea typeface="Helvetica Neue" panose="02000503000000020004" pitchFamily="2" charset="0"/>
                        </a:rPr>
                        <a:t>Use the different AWS functionalities and services in our capstone, based on the performance &amp; also, we were able to differentiate between uses of different AWS services in depth to finalize which services to use for our project benefit</a:t>
                      </a:r>
                      <a:endParaRPr lang="en-US" sz="1100" b="0" kern="0" dirty="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2730035"/>
                  </a:ext>
                </a:extLst>
              </a:tr>
              <a:tr h="742442">
                <a:tc>
                  <a:txBody>
                    <a:bodyPr/>
                    <a:lstStyle/>
                    <a:p>
                      <a:pPr marL="0" marR="0">
                        <a:lnSpc>
                          <a:spcPct val="115000"/>
                        </a:lnSpc>
                        <a:spcBef>
                          <a:spcPts val="2000"/>
                        </a:spcBef>
                        <a:spcAft>
                          <a:spcPts val="600"/>
                        </a:spcAft>
                      </a:pPr>
                      <a:r>
                        <a:rPr lang="en-US" sz="1000" b="1" kern="0">
                          <a:effectLst/>
                          <a:latin typeface="Times New Roman" panose="02020603050405020304" pitchFamily="18" charset="0"/>
                          <a:ea typeface="Helvetica Neue" panose="02000503000000020004" pitchFamily="2" charset="0"/>
                        </a:rPr>
                        <a:t>Confidence</a:t>
                      </a:r>
                      <a:endParaRPr lang="en-US" sz="1100" b="1" kern="0">
                        <a:effectLst/>
                        <a:latin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000" b="0" dirty="0">
                          <a:effectLst/>
                          <a:latin typeface="Times New Roman" panose="02020603050405020304" pitchFamily="18" charset="0"/>
                          <a:ea typeface="Helvetica Neue" panose="02000503000000020004" pitchFamily="2" charset="0"/>
                        </a:rPr>
                        <a:t>We were able to execute entire project from SOW to project closure using cloud services, starting </a:t>
                      </a:r>
                      <a:r>
                        <a:rPr lang="en-IN" sz="1000" b="0" i="0" u="none" strike="noStrike" kern="0" cap="none" dirty="0">
                          <a:solidFill>
                            <a:schemeClr val="tx1"/>
                          </a:solidFill>
                          <a:effectLst/>
                          <a:latin typeface="Times New Roman" panose="02020603050405020304" pitchFamily="18" charset="0"/>
                          <a:ea typeface="Helvetica Neue" panose="02000503000000020004" pitchFamily="2" charset="0"/>
                          <a:cs typeface="+mn-cs"/>
                          <a:sym typeface="Arial"/>
                        </a:rPr>
                        <a:t>from Concept, Design, Architecture, implementation and Review and deployment. This has tremendously built our confidence and new experience which helped us to understand better by making the hands dirty</a:t>
                      </a:r>
                      <a:endParaRPr lang="en-US" sz="1000" b="0" i="0" u="none" strike="noStrike" kern="0" cap="none" dirty="0">
                        <a:solidFill>
                          <a:schemeClr val="tx1"/>
                        </a:solidFill>
                        <a:effectLst/>
                        <a:latin typeface="Times New Roman" panose="02020603050405020304" pitchFamily="18" charset="0"/>
                        <a:ea typeface="Helvetica Neue" panose="02000503000000020004" pitchFamily="2" charset="0"/>
                        <a:cs typeface="+mn-cs"/>
                        <a:sym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9008406"/>
                  </a:ext>
                </a:extLst>
              </a:tr>
            </a:tbl>
          </a:graphicData>
        </a:graphic>
      </p:graphicFrame>
    </p:spTree>
    <p:extLst>
      <p:ext uri="{BB962C8B-B14F-4D97-AF65-F5344CB8AC3E}">
        <p14:creationId xmlns:p14="http://schemas.microsoft.com/office/powerpoint/2010/main" val="483871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Thank You !</a:t>
            </a:r>
            <a:endParaRPr/>
          </a:p>
        </p:txBody>
      </p:sp>
      <p:pic>
        <p:nvPicPr>
          <p:cNvPr id="128" name="Google Shape;128;p11"/>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Use Case</a:t>
            </a:r>
            <a:endParaRPr/>
          </a:p>
        </p:txBody>
      </p:sp>
      <p:pic>
        <p:nvPicPr>
          <p:cNvPr id="50" name="Google Shape;50;p2"/>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2" name="Table 1">
            <a:extLst>
              <a:ext uri="{FF2B5EF4-FFF2-40B4-BE49-F238E27FC236}">
                <a16:creationId xmlns:a16="http://schemas.microsoft.com/office/drawing/2014/main" id="{F399BF28-605D-7D44-A5A5-91388834C95B}"/>
              </a:ext>
            </a:extLst>
          </p:cNvPr>
          <p:cNvGraphicFramePr>
            <a:graphicFrameLocks noGrp="1"/>
          </p:cNvGraphicFramePr>
          <p:nvPr>
            <p:extLst>
              <p:ext uri="{D42A27DB-BD31-4B8C-83A1-F6EECF244321}">
                <p14:modId xmlns:p14="http://schemas.microsoft.com/office/powerpoint/2010/main" val="3483328628"/>
              </p:ext>
            </p:extLst>
          </p:nvPr>
        </p:nvGraphicFramePr>
        <p:xfrm>
          <a:off x="324099" y="4090737"/>
          <a:ext cx="8229599" cy="2164080"/>
        </p:xfrm>
        <a:graphic>
          <a:graphicData uri="http://schemas.openxmlformats.org/drawingml/2006/table">
            <a:tbl>
              <a:tblPr/>
              <a:tblGrid>
                <a:gridCol w="2203794">
                  <a:extLst>
                    <a:ext uri="{9D8B030D-6E8A-4147-A177-3AD203B41FA5}">
                      <a16:colId xmlns:a16="http://schemas.microsoft.com/office/drawing/2014/main" val="611472264"/>
                    </a:ext>
                  </a:extLst>
                </a:gridCol>
                <a:gridCol w="6025805">
                  <a:extLst>
                    <a:ext uri="{9D8B030D-6E8A-4147-A177-3AD203B41FA5}">
                      <a16:colId xmlns:a16="http://schemas.microsoft.com/office/drawing/2014/main" val="681533047"/>
                    </a:ext>
                  </a:extLst>
                </a:gridCol>
              </a:tblGrid>
              <a:tr h="0">
                <a:tc>
                  <a:txBody>
                    <a:bodyPr/>
                    <a:lstStyle/>
                    <a:p>
                      <a:pPr algn="l" fontAlgn="ctr"/>
                      <a:r>
                        <a:rPr lang="en-US" b="1" dirty="0">
                          <a:solidFill>
                            <a:srgbClr val="333333"/>
                          </a:solidFill>
                          <a:effectLst/>
                          <a:latin typeface="inherit"/>
                        </a:rPr>
                        <a:t>Use Case</a:t>
                      </a:r>
                    </a:p>
                  </a:txBody>
                  <a:tcPr anchor="ctr">
                    <a:lnL>
                      <a:noFill/>
                    </a:lnL>
                    <a:lnR w="9525" cap="flat" cmpd="sng" algn="ctr">
                      <a:solidFill>
                        <a:srgbClr val="EAE7E2"/>
                      </a:solidFill>
                      <a:prstDash val="solid"/>
                      <a:round/>
                      <a:headEnd type="none" w="med" len="med"/>
                      <a:tailEnd type="none" w="med" len="med"/>
                    </a:lnR>
                    <a:lnT>
                      <a:noFill/>
                    </a:lnT>
                    <a:lnB>
                      <a:noFill/>
                    </a:lnB>
                    <a:solidFill>
                      <a:srgbClr val="EAE7E2"/>
                    </a:solidFill>
                  </a:tcPr>
                </a:tc>
                <a:tc>
                  <a:txBody>
                    <a:bodyPr/>
                    <a:lstStyle/>
                    <a:p>
                      <a:pPr fontAlgn="t"/>
                      <a:r>
                        <a:rPr lang="en-US" dirty="0">
                          <a:effectLst/>
                        </a:rPr>
                        <a:t>Latest events forum on CSR </a:t>
                      </a:r>
                    </a:p>
                  </a:txBody>
                  <a:tcPr>
                    <a:lnL w="9525" cap="flat" cmpd="sng" algn="ctr">
                      <a:solidFill>
                        <a:srgbClr val="EAE7E2"/>
                      </a:solidFill>
                      <a:prstDash val="solid"/>
                      <a:round/>
                      <a:headEnd type="none" w="med" len="med"/>
                      <a:tailEnd type="none" w="med" len="med"/>
                    </a:lnL>
                    <a:lnR w="9525" cap="flat" cmpd="sng" algn="ctr">
                      <a:solidFill>
                        <a:srgbClr val="EAE7E2"/>
                      </a:solidFill>
                      <a:prstDash val="solid"/>
                      <a:round/>
                      <a:headEnd type="none" w="med" len="med"/>
                      <a:tailEnd type="none" w="med" len="med"/>
                    </a:lnR>
                    <a:lnT w="9525" cap="flat" cmpd="sng" algn="ctr">
                      <a:solidFill>
                        <a:srgbClr val="EAE7E2"/>
                      </a:solidFill>
                      <a:prstDash val="solid"/>
                      <a:round/>
                      <a:headEnd type="none" w="med" len="med"/>
                      <a:tailEnd type="none" w="med" len="med"/>
                    </a:lnT>
                    <a:lnB w="9525" cap="flat" cmpd="sng" algn="ctr">
                      <a:solidFill>
                        <a:srgbClr val="EAE7E2"/>
                      </a:solidFill>
                      <a:prstDash val="solid"/>
                      <a:round/>
                      <a:headEnd type="none" w="med" len="med"/>
                      <a:tailEnd type="none" w="med" len="med"/>
                    </a:lnB>
                    <a:solidFill>
                      <a:srgbClr val="FFFFFF"/>
                    </a:solidFill>
                  </a:tcPr>
                </a:tc>
                <a:extLst>
                  <a:ext uri="{0D108BD9-81ED-4DB2-BD59-A6C34878D82A}">
                    <a16:rowId xmlns:a16="http://schemas.microsoft.com/office/drawing/2014/main" val="1902352550"/>
                  </a:ext>
                </a:extLst>
              </a:tr>
              <a:tr h="0">
                <a:tc>
                  <a:txBody>
                    <a:bodyPr/>
                    <a:lstStyle/>
                    <a:p>
                      <a:pPr algn="l" fontAlgn="ctr"/>
                      <a:r>
                        <a:rPr lang="en-US" b="1" dirty="0">
                          <a:solidFill>
                            <a:srgbClr val="333333"/>
                          </a:solidFill>
                          <a:effectLst/>
                          <a:latin typeface="inherit"/>
                        </a:rPr>
                        <a:t>Actor</a:t>
                      </a:r>
                    </a:p>
                  </a:txBody>
                  <a:tcPr anchor="ctr">
                    <a:lnL>
                      <a:noFill/>
                    </a:lnL>
                    <a:lnR w="9525" cap="flat" cmpd="sng" algn="ctr">
                      <a:solidFill>
                        <a:srgbClr val="EAE7E2"/>
                      </a:solidFill>
                      <a:prstDash val="solid"/>
                      <a:round/>
                      <a:headEnd type="none" w="med" len="med"/>
                      <a:tailEnd type="none" w="med" len="med"/>
                    </a:lnR>
                    <a:lnT>
                      <a:noFill/>
                    </a:lnT>
                    <a:lnB>
                      <a:noFill/>
                    </a:lnB>
                    <a:solidFill>
                      <a:srgbClr val="EAE7E2"/>
                    </a:solidFill>
                  </a:tcPr>
                </a:tc>
                <a:tc>
                  <a:txBody>
                    <a:bodyPr/>
                    <a:lstStyle/>
                    <a:p>
                      <a:pPr fontAlgn="t"/>
                      <a:r>
                        <a:rPr lang="en-US" dirty="0">
                          <a:effectLst/>
                        </a:rPr>
                        <a:t>End User</a:t>
                      </a:r>
                    </a:p>
                  </a:txBody>
                  <a:tcPr>
                    <a:lnL w="9525" cap="flat" cmpd="sng" algn="ctr">
                      <a:solidFill>
                        <a:srgbClr val="EAE7E2"/>
                      </a:solidFill>
                      <a:prstDash val="solid"/>
                      <a:round/>
                      <a:headEnd type="none" w="med" len="med"/>
                      <a:tailEnd type="none" w="med" len="med"/>
                    </a:lnL>
                    <a:lnR w="9525" cap="flat" cmpd="sng" algn="ctr">
                      <a:solidFill>
                        <a:srgbClr val="EAE7E2"/>
                      </a:solidFill>
                      <a:prstDash val="solid"/>
                      <a:round/>
                      <a:headEnd type="none" w="med" len="med"/>
                      <a:tailEnd type="none" w="med" len="med"/>
                    </a:lnR>
                    <a:lnT w="9525" cap="flat" cmpd="sng" algn="ctr">
                      <a:solidFill>
                        <a:srgbClr val="EAE7E2"/>
                      </a:solidFill>
                      <a:prstDash val="solid"/>
                      <a:round/>
                      <a:headEnd type="none" w="med" len="med"/>
                      <a:tailEnd type="none" w="med" len="med"/>
                    </a:lnT>
                    <a:lnB w="9525" cap="flat" cmpd="sng" algn="ctr">
                      <a:solidFill>
                        <a:srgbClr val="EAE7E2"/>
                      </a:solidFill>
                      <a:prstDash val="solid"/>
                      <a:round/>
                      <a:headEnd type="none" w="med" len="med"/>
                      <a:tailEnd type="none" w="med" len="med"/>
                    </a:lnB>
                    <a:solidFill>
                      <a:srgbClr val="FFFFFF"/>
                    </a:solidFill>
                  </a:tcPr>
                </a:tc>
                <a:extLst>
                  <a:ext uri="{0D108BD9-81ED-4DB2-BD59-A6C34878D82A}">
                    <a16:rowId xmlns:a16="http://schemas.microsoft.com/office/drawing/2014/main" val="2673983036"/>
                  </a:ext>
                </a:extLst>
              </a:tr>
              <a:tr h="0">
                <a:tc>
                  <a:txBody>
                    <a:bodyPr/>
                    <a:lstStyle/>
                    <a:p>
                      <a:pPr algn="l" fontAlgn="ctr"/>
                      <a:r>
                        <a:rPr lang="en-US" b="1" dirty="0">
                          <a:solidFill>
                            <a:srgbClr val="333333"/>
                          </a:solidFill>
                          <a:effectLst/>
                          <a:latin typeface="inherit"/>
                        </a:rPr>
                        <a:t>Use Case Overview</a:t>
                      </a:r>
                    </a:p>
                  </a:txBody>
                  <a:tcPr anchor="ctr">
                    <a:lnL>
                      <a:noFill/>
                    </a:lnL>
                    <a:lnR w="9525" cap="flat" cmpd="sng" algn="ctr">
                      <a:solidFill>
                        <a:srgbClr val="EAE7E2"/>
                      </a:solidFill>
                      <a:prstDash val="solid"/>
                      <a:round/>
                      <a:headEnd type="none" w="med" len="med"/>
                      <a:tailEnd type="none" w="med" len="med"/>
                    </a:lnR>
                    <a:lnT>
                      <a:noFill/>
                    </a:lnT>
                    <a:lnB>
                      <a:noFill/>
                    </a:lnB>
                    <a:solidFill>
                      <a:srgbClr val="EAE7E2"/>
                    </a:solidFill>
                  </a:tcPr>
                </a:tc>
                <a:tc>
                  <a:txBody>
                    <a:bodyPr/>
                    <a:lstStyle/>
                    <a:p>
                      <a:pPr fontAlgn="t"/>
                      <a:r>
                        <a:rPr lang="en-US" dirty="0">
                          <a:effectLst/>
                        </a:rPr>
                        <a:t>End User needs to know on latest events with social philanthropy needs</a:t>
                      </a:r>
                    </a:p>
                  </a:txBody>
                  <a:tcPr>
                    <a:lnL w="9525" cap="flat" cmpd="sng" algn="ctr">
                      <a:solidFill>
                        <a:srgbClr val="EAE7E2"/>
                      </a:solidFill>
                      <a:prstDash val="solid"/>
                      <a:round/>
                      <a:headEnd type="none" w="med" len="med"/>
                      <a:tailEnd type="none" w="med" len="med"/>
                    </a:lnL>
                    <a:lnR w="9525" cap="flat" cmpd="sng" algn="ctr">
                      <a:solidFill>
                        <a:srgbClr val="EAE7E2"/>
                      </a:solidFill>
                      <a:prstDash val="solid"/>
                      <a:round/>
                      <a:headEnd type="none" w="med" len="med"/>
                      <a:tailEnd type="none" w="med" len="med"/>
                    </a:lnR>
                    <a:lnT w="9525" cap="flat" cmpd="sng" algn="ctr">
                      <a:solidFill>
                        <a:srgbClr val="EAE7E2"/>
                      </a:solidFill>
                      <a:prstDash val="solid"/>
                      <a:round/>
                      <a:headEnd type="none" w="med" len="med"/>
                      <a:tailEnd type="none" w="med" len="med"/>
                    </a:lnT>
                    <a:lnB w="9525" cap="flat" cmpd="sng" algn="ctr">
                      <a:solidFill>
                        <a:srgbClr val="EAE7E2"/>
                      </a:solidFill>
                      <a:prstDash val="solid"/>
                      <a:round/>
                      <a:headEnd type="none" w="med" len="med"/>
                      <a:tailEnd type="none" w="med" len="med"/>
                    </a:lnB>
                    <a:solidFill>
                      <a:srgbClr val="FFFFFF"/>
                    </a:solidFill>
                  </a:tcPr>
                </a:tc>
                <a:extLst>
                  <a:ext uri="{0D108BD9-81ED-4DB2-BD59-A6C34878D82A}">
                    <a16:rowId xmlns:a16="http://schemas.microsoft.com/office/drawing/2014/main" val="990486682"/>
                  </a:ext>
                </a:extLst>
              </a:tr>
              <a:tr h="0">
                <a:tc>
                  <a:txBody>
                    <a:bodyPr/>
                    <a:lstStyle/>
                    <a:p>
                      <a:pPr algn="l" fontAlgn="ctr"/>
                      <a:r>
                        <a:rPr lang="en-US" b="1">
                          <a:solidFill>
                            <a:srgbClr val="333333"/>
                          </a:solidFill>
                          <a:effectLst/>
                          <a:latin typeface="inherit"/>
                        </a:rPr>
                        <a:t>Subject Area</a:t>
                      </a:r>
                    </a:p>
                  </a:txBody>
                  <a:tcPr anchor="ctr">
                    <a:lnL>
                      <a:noFill/>
                    </a:lnL>
                    <a:lnR w="9525" cap="flat" cmpd="sng" algn="ctr">
                      <a:solidFill>
                        <a:srgbClr val="EAE7E2"/>
                      </a:solidFill>
                      <a:prstDash val="solid"/>
                      <a:round/>
                      <a:headEnd type="none" w="med" len="med"/>
                      <a:tailEnd type="none" w="med" len="med"/>
                    </a:lnR>
                    <a:lnT>
                      <a:noFill/>
                    </a:lnT>
                    <a:lnB>
                      <a:noFill/>
                    </a:lnB>
                    <a:solidFill>
                      <a:srgbClr val="EAE7E2"/>
                    </a:solidFill>
                  </a:tcPr>
                </a:tc>
                <a:tc>
                  <a:txBody>
                    <a:bodyPr/>
                    <a:lstStyle/>
                    <a:p>
                      <a:pPr fontAlgn="t"/>
                      <a:r>
                        <a:rPr lang="en-US" dirty="0">
                          <a:effectLst/>
                        </a:rPr>
                        <a:t>Philanthropy, social responsibility</a:t>
                      </a:r>
                    </a:p>
                  </a:txBody>
                  <a:tcPr>
                    <a:lnL w="9525" cap="flat" cmpd="sng" algn="ctr">
                      <a:solidFill>
                        <a:srgbClr val="EAE7E2"/>
                      </a:solidFill>
                      <a:prstDash val="solid"/>
                      <a:round/>
                      <a:headEnd type="none" w="med" len="med"/>
                      <a:tailEnd type="none" w="med" len="med"/>
                    </a:lnL>
                    <a:lnR w="9525" cap="flat" cmpd="sng" algn="ctr">
                      <a:solidFill>
                        <a:srgbClr val="EAE7E2"/>
                      </a:solidFill>
                      <a:prstDash val="solid"/>
                      <a:round/>
                      <a:headEnd type="none" w="med" len="med"/>
                      <a:tailEnd type="none" w="med" len="med"/>
                    </a:lnR>
                    <a:lnT w="9525" cap="flat" cmpd="sng" algn="ctr">
                      <a:solidFill>
                        <a:srgbClr val="EAE7E2"/>
                      </a:solidFill>
                      <a:prstDash val="solid"/>
                      <a:round/>
                      <a:headEnd type="none" w="med" len="med"/>
                      <a:tailEnd type="none" w="med" len="med"/>
                    </a:lnT>
                    <a:lnB w="9525" cap="flat" cmpd="sng" algn="ctr">
                      <a:solidFill>
                        <a:srgbClr val="EAE7E2"/>
                      </a:solidFill>
                      <a:prstDash val="solid"/>
                      <a:round/>
                      <a:headEnd type="none" w="med" len="med"/>
                      <a:tailEnd type="none" w="med" len="med"/>
                    </a:lnB>
                    <a:solidFill>
                      <a:srgbClr val="FFFFFF"/>
                    </a:solidFill>
                  </a:tcPr>
                </a:tc>
                <a:extLst>
                  <a:ext uri="{0D108BD9-81ED-4DB2-BD59-A6C34878D82A}">
                    <a16:rowId xmlns:a16="http://schemas.microsoft.com/office/drawing/2014/main" val="343460222"/>
                  </a:ext>
                </a:extLst>
              </a:tr>
              <a:tr h="0">
                <a:tc>
                  <a:txBody>
                    <a:bodyPr/>
                    <a:lstStyle/>
                    <a:p>
                      <a:pPr algn="l" fontAlgn="ctr"/>
                      <a:r>
                        <a:rPr lang="en-US" b="1" dirty="0">
                          <a:solidFill>
                            <a:srgbClr val="333333"/>
                          </a:solidFill>
                          <a:effectLst/>
                          <a:latin typeface="inherit"/>
                        </a:rPr>
                        <a:t>Basic Flow</a:t>
                      </a:r>
                    </a:p>
                  </a:txBody>
                  <a:tcPr anchor="ctr">
                    <a:lnL>
                      <a:noFill/>
                    </a:lnL>
                    <a:lnR w="9525" cap="flat" cmpd="sng" algn="ctr">
                      <a:solidFill>
                        <a:srgbClr val="EAE7E2"/>
                      </a:solidFill>
                      <a:prstDash val="solid"/>
                      <a:round/>
                      <a:headEnd type="none" w="med" len="med"/>
                      <a:tailEnd type="none" w="med" len="med"/>
                    </a:lnR>
                    <a:lnT>
                      <a:noFill/>
                    </a:lnT>
                    <a:lnB>
                      <a:noFill/>
                    </a:lnB>
                    <a:solidFill>
                      <a:srgbClr val="EAE7E2"/>
                    </a:solidFill>
                  </a:tcPr>
                </a:tc>
                <a:tc>
                  <a:txBody>
                    <a:bodyPr/>
                    <a:lstStyle/>
                    <a:p>
                      <a:pPr fontAlgn="t"/>
                      <a:r>
                        <a:rPr lang="en-US" dirty="0">
                          <a:effectLst/>
                        </a:rPr>
                        <a:t>User Registers and Creates a WEB account with logical details, and system registers this. If user logs in it displays user with latest content , news, events in different categories of Philanthropy. If any new updates are received on platform user gets notified via email for changes</a:t>
                      </a:r>
                    </a:p>
                  </a:txBody>
                  <a:tcPr>
                    <a:lnL w="9525" cap="flat" cmpd="sng" algn="ctr">
                      <a:solidFill>
                        <a:srgbClr val="EAE7E2"/>
                      </a:solidFill>
                      <a:prstDash val="solid"/>
                      <a:round/>
                      <a:headEnd type="none" w="med" len="med"/>
                      <a:tailEnd type="none" w="med" len="med"/>
                    </a:lnL>
                    <a:lnR w="9525" cap="flat" cmpd="sng" algn="ctr">
                      <a:solidFill>
                        <a:srgbClr val="EAE7E2"/>
                      </a:solidFill>
                      <a:prstDash val="solid"/>
                      <a:round/>
                      <a:headEnd type="none" w="med" len="med"/>
                      <a:tailEnd type="none" w="med" len="med"/>
                    </a:lnR>
                    <a:lnT w="9525" cap="flat" cmpd="sng" algn="ctr">
                      <a:solidFill>
                        <a:srgbClr val="EAE7E2"/>
                      </a:solidFill>
                      <a:prstDash val="solid"/>
                      <a:round/>
                      <a:headEnd type="none" w="med" len="med"/>
                      <a:tailEnd type="none" w="med" len="med"/>
                    </a:lnT>
                    <a:lnB w="9525" cap="flat" cmpd="sng" algn="ctr">
                      <a:solidFill>
                        <a:srgbClr val="EAE7E2"/>
                      </a:solidFill>
                      <a:prstDash val="solid"/>
                      <a:round/>
                      <a:headEnd type="none" w="med" len="med"/>
                      <a:tailEnd type="none" w="med" len="med"/>
                    </a:lnB>
                    <a:solidFill>
                      <a:srgbClr val="FFFFFF"/>
                    </a:solidFill>
                  </a:tcPr>
                </a:tc>
                <a:extLst>
                  <a:ext uri="{0D108BD9-81ED-4DB2-BD59-A6C34878D82A}">
                    <a16:rowId xmlns:a16="http://schemas.microsoft.com/office/drawing/2014/main" val="2019582672"/>
                  </a:ext>
                </a:extLst>
              </a:tr>
            </a:tbl>
          </a:graphicData>
        </a:graphic>
      </p:graphicFrame>
      <p:pic>
        <p:nvPicPr>
          <p:cNvPr id="3" name="Picture 2">
            <a:extLst>
              <a:ext uri="{FF2B5EF4-FFF2-40B4-BE49-F238E27FC236}">
                <a16:creationId xmlns:a16="http://schemas.microsoft.com/office/drawing/2014/main" id="{F06A345A-3450-6B4E-9D7B-936E87468BB4}"/>
              </a:ext>
            </a:extLst>
          </p:cNvPr>
          <p:cNvPicPr>
            <a:picLocks noChangeAspect="1"/>
          </p:cNvPicPr>
          <p:nvPr/>
        </p:nvPicPr>
        <p:blipFill>
          <a:blip r:embed="rId4"/>
          <a:stretch>
            <a:fillRect/>
          </a:stretch>
        </p:blipFill>
        <p:spPr>
          <a:xfrm>
            <a:off x="2661626" y="996532"/>
            <a:ext cx="4702676" cy="28185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Architecture</a:t>
            </a:r>
            <a:endParaRPr/>
          </a:p>
        </p:txBody>
      </p:sp>
      <p:pic>
        <p:nvPicPr>
          <p:cNvPr id="56" name="Google Shape;56;p3"/>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pic>
        <p:nvPicPr>
          <p:cNvPr id="5" name="Picture 4">
            <a:extLst>
              <a:ext uri="{FF2B5EF4-FFF2-40B4-BE49-F238E27FC236}">
                <a16:creationId xmlns:a16="http://schemas.microsoft.com/office/drawing/2014/main" id="{122B5197-23C0-754F-ADDC-54DD07E8AB9B}"/>
              </a:ext>
            </a:extLst>
          </p:cNvPr>
          <p:cNvPicPr/>
          <p:nvPr/>
        </p:nvPicPr>
        <p:blipFill>
          <a:blip r:embed="rId4">
            <a:extLst>
              <a:ext uri="{28A0092B-C50C-407E-A947-70E740481C1C}">
                <a14:useLocalDpi xmlns:a14="http://schemas.microsoft.com/office/drawing/2010/main" val="0"/>
              </a:ext>
            </a:extLst>
          </a:blip>
          <a:stretch>
            <a:fillRect/>
          </a:stretch>
        </p:blipFill>
        <p:spPr>
          <a:xfrm>
            <a:off x="1446837" y="1156139"/>
            <a:ext cx="6649720" cy="48251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Role of Cloud</a:t>
            </a:r>
            <a:endParaRPr/>
          </a:p>
        </p:txBody>
      </p:sp>
      <p:pic>
        <p:nvPicPr>
          <p:cNvPr id="64" name="Google Shape;64;p4"/>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3" name="Table 3">
            <a:extLst>
              <a:ext uri="{FF2B5EF4-FFF2-40B4-BE49-F238E27FC236}">
                <a16:creationId xmlns:a16="http://schemas.microsoft.com/office/drawing/2014/main" id="{EA34112B-3593-E042-81D1-B75EB8968D61}"/>
              </a:ext>
            </a:extLst>
          </p:cNvPr>
          <p:cNvGraphicFramePr>
            <a:graphicFrameLocks noGrp="1"/>
          </p:cNvGraphicFramePr>
          <p:nvPr>
            <p:extLst>
              <p:ext uri="{D42A27DB-BD31-4B8C-83A1-F6EECF244321}">
                <p14:modId xmlns:p14="http://schemas.microsoft.com/office/powerpoint/2010/main" val="2626472974"/>
              </p:ext>
            </p:extLst>
          </p:nvPr>
        </p:nvGraphicFramePr>
        <p:xfrm>
          <a:off x="457200" y="1604502"/>
          <a:ext cx="7951076" cy="3986326"/>
        </p:xfrm>
        <a:graphic>
          <a:graphicData uri="http://schemas.openxmlformats.org/drawingml/2006/table">
            <a:tbl>
              <a:tblPr firstRow="1" bandRow="1">
                <a:tableStyleId>{5C22544A-7EE6-4342-B048-85BDC9FD1C3A}</a:tableStyleId>
              </a:tblPr>
              <a:tblGrid>
                <a:gridCol w="1403131">
                  <a:extLst>
                    <a:ext uri="{9D8B030D-6E8A-4147-A177-3AD203B41FA5}">
                      <a16:colId xmlns:a16="http://schemas.microsoft.com/office/drawing/2014/main" val="1970818319"/>
                    </a:ext>
                  </a:extLst>
                </a:gridCol>
                <a:gridCol w="6547945">
                  <a:extLst>
                    <a:ext uri="{9D8B030D-6E8A-4147-A177-3AD203B41FA5}">
                      <a16:colId xmlns:a16="http://schemas.microsoft.com/office/drawing/2014/main" val="1509647090"/>
                    </a:ext>
                  </a:extLst>
                </a:gridCol>
              </a:tblGrid>
              <a:tr h="369122">
                <a:tc>
                  <a:txBody>
                    <a:bodyPr/>
                    <a:lstStyle/>
                    <a:p>
                      <a:r>
                        <a:rPr lang="en-US" dirty="0"/>
                        <a:t>Services Used </a:t>
                      </a:r>
                    </a:p>
                  </a:txBody>
                  <a:tcPr/>
                </a:tc>
                <a:tc>
                  <a:txBody>
                    <a:bodyPr/>
                    <a:lstStyle/>
                    <a:p>
                      <a:pPr algn="ctr"/>
                      <a:r>
                        <a:rPr lang="en-US" dirty="0"/>
                        <a:t>Rationale Using Service</a:t>
                      </a:r>
                    </a:p>
                  </a:txBody>
                  <a:tcPr/>
                </a:tc>
                <a:extLst>
                  <a:ext uri="{0D108BD9-81ED-4DB2-BD59-A6C34878D82A}">
                    <a16:rowId xmlns:a16="http://schemas.microsoft.com/office/drawing/2014/main" val="1350994647"/>
                  </a:ext>
                </a:extLst>
              </a:tr>
              <a:tr h="948558">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latin typeface="+mn-lt"/>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mn-lt"/>
                          <a:ea typeface="Arial"/>
                          <a:cs typeface="Arial"/>
                          <a:sym typeface="Arial"/>
                        </a:rPr>
                        <a:t>Requests to our server, Route 53 also provides free certificates and good integration A DNS mapping with Load Balancer and unique website selection</a:t>
                      </a:r>
                    </a:p>
                    <a:p>
                      <a:endParaRPr lang="en-US" dirty="0"/>
                    </a:p>
                  </a:txBody>
                  <a:tcPr/>
                </a:tc>
                <a:extLst>
                  <a:ext uri="{0D108BD9-81ED-4DB2-BD59-A6C34878D82A}">
                    <a16:rowId xmlns:a16="http://schemas.microsoft.com/office/drawing/2014/main" val="1938061148"/>
                  </a:ext>
                </a:extLst>
              </a:tr>
              <a:tr h="986589">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latin typeface="+mn-lt"/>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mn-lt"/>
                          <a:ea typeface="Arial"/>
                          <a:cs typeface="Arial"/>
                          <a:sym typeface="Arial"/>
                        </a:rPr>
                        <a:t>Provided ability to handle millions of employees with Auth-N/Auth-Z provided by corporate Identity Providers and Rate Limiting and fetching details using GET to LAMBDA for collecting details as RDS is in private subnet</a:t>
                      </a:r>
                      <a:endParaRPr lang="en-US" sz="1400" b="0" i="0" u="none" strike="noStrike" cap="none" dirty="0">
                        <a:solidFill>
                          <a:srgbClr val="000000"/>
                        </a:solidFill>
                        <a:latin typeface="+mn-lt"/>
                        <a:cs typeface="Arial"/>
                        <a:sym typeface="Arial"/>
                      </a:endParaRPr>
                    </a:p>
                    <a:p>
                      <a:endParaRPr lang="en-US" dirty="0"/>
                    </a:p>
                  </a:txBody>
                  <a:tcPr/>
                </a:tc>
                <a:extLst>
                  <a:ext uri="{0D108BD9-81ED-4DB2-BD59-A6C34878D82A}">
                    <a16:rowId xmlns:a16="http://schemas.microsoft.com/office/drawing/2014/main" val="1306136579"/>
                  </a:ext>
                </a:extLst>
              </a:tr>
              <a:tr h="1510406">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rgbClr val="000000"/>
                        </a:solidFill>
                        <a:latin typeface="+mn-lt"/>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mn-lt"/>
                          <a:ea typeface="Arial"/>
                          <a:cs typeface="Arial"/>
                          <a:sym typeface="Arial"/>
                        </a:rPr>
                        <a:t>Highly scalable, managed micro service platform to host various services in clusters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mn-lt"/>
                          <a:cs typeface="Arial"/>
                          <a:sym typeface="Arial"/>
                        </a:rPr>
                        <a:t>Complete image is built as a container image and multiple containers can be populated for fault tolerance as a completely managed service</a:t>
                      </a:r>
                    </a:p>
                    <a:p>
                      <a:endParaRPr lang="en-US" dirty="0"/>
                    </a:p>
                  </a:txBody>
                  <a:tcPr/>
                </a:tc>
                <a:extLst>
                  <a:ext uri="{0D108BD9-81ED-4DB2-BD59-A6C34878D82A}">
                    <a16:rowId xmlns:a16="http://schemas.microsoft.com/office/drawing/2014/main" val="2879680373"/>
                  </a:ext>
                </a:extLst>
              </a:tr>
            </a:tbl>
          </a:graphicData>
        </a:graphic>
      </p:graphicFrame>
      <p:pic>
        <p:nvPicPr>
          <p:cNvPr id="10" name="Google Shape;65;p4" descr="route53.png">
            <a:extLst>
              <a:ext uri="{FF2B5EF4-FFF2-40B4-BE49-F238E27FC236}">
                <a16:creationId xmlns:a16="http://schemas.microsoft.com/office/drawing/2014/main" id="{0A749EAA-265D-8A4B-9B97-8E6E7198B86D}"/>
              </a:ext>
            </a:extLst>
          </p:cNvPr>
          <p:cNvPicPr preferRelativeResize="0"/>
          <p:nvPr/>
        </p:nvPicPr>
        <p:blipFill rotWithShape="1">
          <a:blip r:embed="rId4">
            <a:alphaModFix/>
          </a:blip>
          <a:srcRect/>
          <a:stretch/>
        </p:blipFill>
        <p:spPr>
          <a:xfrm>
            <a:off x="669355" y="2098194"/>
            <a:ext cx="851882" cy="564465"/>
          </a:xfrm>
          <a:prstGeom prst="rect">
            <a:avLst/>
          </a:prstGeom>
          <a:noFill/>
          <a:ln>
            <a:noFill/>
          </a:ln>
        </p:spPr>
      </p:pic>
      <p:pic>
        <p:nvPicPr>
          <p:cNvPr id="11" name="Google Shape;76;p5" descr="api gateway.jpg">
            <a:extLst>
              <a:ext uri="{FF2B5EF4-FFF2-40B4-BE49-F238E27FC236}">
                <a16:creationId xmlns:a16="http://schemas.microsoft.com/office/drawing/2014/main" id="{2625B9BD-F50F-B74B-9EF3-DABC65B5AED2}"/>
              </a:ext>
            </a:extLst>
          </p:cNvPr>
          <p:cNvPicPr preferRelativeResize="0"/>
          <p:nvPr/>
        </p:nvPicPr>
        <p:blipFill rotWithShape="1">
          <a:blip r:embed="rId5">
            <a:alphaModFix/>
          </a:blip>
          <a:srcRect/>
          <a:stretch/>
        </p:blipFill>
        <p:spPr>
          <a:xfrm>
            <a:off x="669355" y="3049754"/>
            <a:ext cx="851882" cy="761397"/>
          </a:xfrm>
          <a:prstGeom prst="rect">
            <a:avLst/>
          </a:prstGeom>
          <a:noFill/>
          <a:ln>
            <a:noFill/>
          </a:ln>
        </p:spPr>
      </p:pic>
      <p:pic>
        <p:nvPicPr>
          <p:cNvPr id="12" name="Google Shape;82;p6" descr="ecs.png">
            <a:extLst>
              <a:ext uri="{FF2B5EF4-FFF2-40B4-BE49-F238E27FC236}">
                <a16:creationId xmlns:a16="http://schemas.microsoft.com/office/drawing/2014/main" id="{AF641982-EE14-F04C-900E-D92520443F53}"/>
              </a:ext>
            </a:extLst>
          </p:cNvPr>
          <p:cNvPicPr preferRelativeResize="0"/>
          <p:nvPr/>
        </p:nvPicPr>
        <p:blipFill rotWithShape="1">
          <a:blip r:embed="rId6">
            <a:alphaModFix/>
          </a:blip>
          <a:srcRect/>
          <a:stretch/>
        </p:blipFill>
        <p:spPr>
          <a:xfrm>
            <a:off x="559269" y="4285281"/>
            <a:ext cx="1155853" cy="9682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Role of Cloud</a:t>
            </a:r>
            <a:endParaRPr/>
          </a:p>
        </p:txBody>
      </p:sp>
      <p:pic>
        <p:nvPicPr>
          <p:cNvPr id="64" name="Google Shape;64;p4"/>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3" name="Table 3">
            <a:extLst>
              <a:ext uri="{FF2B5EF4-FFF2-40B4-BE49-F238E27FC236}">
                <a16:creationId xmlns:a16="http://schemas.microsoft.com/office/drawing/2014/main" id="{EA34112B-3593-E042-81D1-B75EB8968D61}"/>
              </a:ext>
            </a:extLst>
          </p:cNvPr>
          <p:cNvGraphicFramePr>
            <a:graphicFrameLocks noGrp="1"/>
          </p:cNvGraphicFramePr>
          <p:nvPr>
            <p:extLst>
              <p:ext uri="{D42A27DB-BD31-4B8C-83A1-F6EECF244321}">
                <p14:modId xmlns:p14="http://schemas.microsoft.com/office/powerpoint/2010/main" val="2475510295"/>
              </p:ext>
            </p:extLst>
          </p:nvPr>
        </p:nvGraphicFramePr>
        <p:xfrm>
          <a:off x="457200" y="1607058"/>
          <a:ext cx="7951076" cy="4088752"/>
        </p:xfrm>
        <a:graphic>
          <a:graphicData uri="http://schemas.openxmlformats.org/drawingml/2006/table">
            <a:tbl>
              <a:tblPr firstRow="1" bandRow="1">
                <a:tableStyleId>{5C22544A-7EE6-4342-B048-85BDC9FD1C3A}</a:tableStyleId>
              </a:tblPr>
              <a:tblGrid>
                <a:gridCol w="1802524">
                  <a:extLst>
                    <a:ext uri="{9D8B030D-6E8A-4147-A177-3AD203B41FA5}">
                      <a16:colId xmlns:a16="http://schemas.microsoft.com/office/drawing/2014/main" val="1970818319"/>
                    </a:ext>
                  </a:extLst>
                </a:gridCol>
                <a:gridCol w="6148552">
                  <a:extLst>
                    <a:ext uri="{9D8B030D-6E8A-4147-A177-3AD203B41FA5}">
                      <a16:colId xmlns:a16="http://schemas.microsoft.com/office/drawing/2014/main" val="1509647090"/>
                    </a:ext>
                  </a:extLst>
                </a:gridCol>
              </a:tblGrid>
              <a:tr h="348058">
                <a:tc>
                  <a:txBody>
                    <a:bodyPr/>
                    <a:lstStyle/>
                    <a:p>
                      <a:r>
                        <a:rPr lang="en-US" dirty="0"/>
                        <a:t>Services Used </a:t>
                      </a:r>
                    </a:p>
                  </a:txBody>
                  <a:tcPr/>
                </a:tc>
                <a:tc>
                  <a:txBody>
                    <a:bodyPr/>
                    <a:lstStyle/>
                    <a:p>
                      <a:pPr algn="ctr"/>
                      <a:r>
                        <a:rPr lang="en-US" dirty="0"/>
                        <a:t>Rationale Using Service</a:t>
                      </a:r>
                    </a:p>
                  </a:txBody>
                  <a:tcPr/>
                </a:tc>
                <a:extLst>
                  <a:ext uri="{0D108BD9-81ED-4DB2-BD59-A6C34878D82A}">
                    <a16:rowId xmlns:a16="http://schemas.microsoft.com/office/drawing/2014/main" val="1350994647"/>
                  </a:ext>
                </a:extLst>
              </a:tr>
              <a:tr h="1098638">
                <a:tc>
                  <a:txBody>
                    <a:bodyPr/>
                    <a:lstStyle/>
                    <a:p>
                      <a:endParaRPr lang="en-US" dirty="0"/>
                    </a:p>
                  </a:txBody>
                  <a:tcPr/>
                </a:tc>
                <a:tc>
                  <a:txBody>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Used to store the registration details of the NGO and Corporates and individuals and this will be in millions and with a well defined schema and capabilities of SQL engine on cloud</a:t>
                      </a:r>
                      <a:endParaRPr lang="en-US" b="0" dirty="0"/>
                    </a:p>
                    <a:p>
                      <a:endParaRPr lang="en-US" dirty="0"/>
                    </a:p>
                  </a:txBody>
                  <a:tcPr/>
                </a:tc>
                <a:extLst>
                  <a:ext uri="{0D108BD9-81ED-4DB2-BD59-A6C34878D82A}">
                    <a16:rowId xmlns:a16="http://schemas.microsoft.com/office/drawing/2014/main" val="1938061148"/>
                  </a:ext>
                </a:extLst>
              </a:tr>
              <a:tr h="1092145">
                <a:tc>
                  <a:txBody>
                    <a:bodyPr/>
                    <a:lstStyle/>
                    <a:p>
                      <a:endParaRPr lang="en-US" dirty="0"/>
                    </a:p>
                  </a:txBody>
                  <a:tcPr/>
                </a:tc>
                <a:tc>
                  <a:txBody>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Ability to broadcast e-mails for employees , set alert rule via cloud watch as publisher TOPIC and subscribe to updates  from specific causes they</a:t>
                      </a:r>
                      <a:endParaRPr lang="en-US" sz="1400" b="0" i="0" u="none" strike="noStrike" cap="none" dirty="0">
                        <a:solidFill>
                          <a:srgbClr val="000000"/>
                        </a:solidFill>
                        <a:latin typeface="+mn-lt"/>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feel passionate about(Emails fetch from API)</a:t>
                      </a:r>
                      <a:endParaRPr lang="en-US" sz="1400" b="0" i="0" u="none" strike="noStrike" cap="none" dirty="0">
                        <a:solidFill>
                          <a:srgbClr val="000000"/>
                        </a:solidFill>
                        <a:latin typeface="+mn-lt"/>
                        <a:cs typeface="Arial"/>
                        <a:sym typeface="Arial"/>
                      </a:endParaRPr>
                    </a:p>
                    <a:p>
                      <a:endParaRPr lang="en-US" dirty="0"/>
                    </a:p>
                  </a:txBody>
                  <a:tcPr/>
                </a:tc>
                <a:extLst>
                  <a:ext uri="{0D108BD9-81ED-4DB2-BD59-A6C34878D82A}">
                    <a16:rowId xmlns:a16="http://schemas.microsoft.com/office/drawing/2014/main" val="1306136579"/>
                  </a:ext>
                </a:extLst>
              </a:tr>
              <a:tr h="1424214">
                <a:tc>
                  <a:txBody>
                    <a:bodyPr/>
                    <a:lstStyle/>
                    <a:p>
                      <a:endParaRPr lang="en-US" dirty="0"/>
                    </a:p>
                  </a:txBody>
                  <a:tcPr/>
                </a:tc>
                <a:tc>
                  <a:txBody>
                    <a:bodyPr/>
                    <a:lstStyle/>
                    <a:p>
                      <a:endParaRPr lang="en-US" dirty="0"/>
                    </a:p>
                    <a:p>
                      <a:endParaRPr lang="en-US" dirty="0"/>
                    </a:p>
                    <a:p>
                      <a:r>
                        <a:rPr lang="en-US" dirty="0"/>
                        <a:t>Fully managed code build capabilities to automate CICD flow</a:t>
                      </a:r>
                    </a:p>
                  </a:txBody>
                  <a:tcPr/>
                </a:tc>
                <a:extLst>
                  <a:ext uri="{0D108BD9-81ED-4DB2-BD59-A6C34878D82A}">
                    <a16:rowId xmlns:a16="http://schemas.microsoft.com/office/drawing/2014/main" val="2879680373"/>
                  </a:ext>
                </a:extLst>
              </a:tr>
            </a:tbl>
          </a:graphicData>
        </a:graphic>
      </p:graphicFrame>
      <p:pic>
        <p:nvPicPr>
          <p:cNvPr id="5" name="Google Shape;85;p6" descr="sql.png">
            <a:extLst>
              <a:ext uri="{FF2B5EF4-FFF2-40B4-BE49-F238E27FC236}">
                <a16:creationId xmlns:a16="http://schemas.microsoft.com/office/drawing/2014/main" id="{3F953330-DD05-9141-94BD-E3E915B333E6}"/>
              </a:ext>
            </a:extLst>
          </p:cNvPr>
          <p:cNvPicPr preferRelativeResize="0"/>
          <p:nvPr/>
        </p:nvPicPr>
        <p:blipFill rotWithShape="1">
          <a:blip r:embed="rId4">
            <a:alphaModFix/>
          </a:blip>
          <a:srcRect/>
          <a:stretch/>
        </p:blipFill>
        <p:spPr>
          <a:xfrm>
            <a:off x="735721" y="2163954"/>
            <a:ext cx="1124331" cy="753768"/>
          </a:xfrm>
          <a:prstGeom prst="rect">
            <a:avLst/>
          </a:prstGeom>
          <a:noFill/>
          <a:ln>
            <a:noFill/>
          </a:ln>
        </p:spPr>
      </p:pic>
      <p:pic>
        <p:nvPicPr>
          <p:cNvPr id="6" name="Google Shape;86;p6" descr="sns.png">
            <a:extLst>
              <a:ext uri="{FF2B5EF4-FFF2-40B4-BE49-F238E27FC236}">
                <a16:creationId xmlns:a16="http://schemas.microsoft.com/office/drawing/2014/main" id="{9083B967-226A-474C-89E9-4B18FAA7963A}"/>
              </a:ext>
            </a:extLst>
          </p:cNvPr>
          <p:cNvPicPr preferRelativeResize="0"/>
          <p:nvPr/>
        </p:nvPicPr>
        <p:blipFill rotWithShape="1">
          <a:blip r:embed="rId5">
            <a:alphaModFix/>
          </a:blip>
          <a:srcRect/>
          <a:stretch/>
        </p:blipFill>
        <p:spPr>
          <a:xfrm>
            <a:off x="735722" y="3271812"/>
            <a:ext cx="1124331" cy="753768"/>
          </a:xfrm>
          <a:prstGeom prst="rect">
            <a:avLst/>
          </a:prstGeom>
          <a:noFill/>
          <a:ln>
            <a:noFill/>
          </a:ln>
        </p:spPr>
      </p:pic>
      <p:pic>
        <p:nvPicPr>
          <p:cNvPr id="7" name="Google Shape;92;p7" descr="codebuild.png">
            <a:extLst>
              <a:ext uri="{FF2B5EF4-FFF2-40B4-BE49-F238E27FC236}">
                <a16:creationId xmlns:a16="http://schemas.microsoft.com/office/drawing/2014/main" id="{FE2D4C2C-670E-A940-A7B9-C5F93C5421F5}"/>
              </a:ext>
            </a:extLst>
          </p:cNvPr>
          <p:cNvPicPr preferRelativeResize="0"/>
          <p:nvPr/>
        </p:nvPicPr>
        <p:blipFill rotWithShape="1">
          <a:blip r:embed="rId6">
            <a:alphaModFix/>
          </a:blip>
          <a:srcRect/>
          <a:stretch/>
        </p:blipFill>
        <p:spPr>
          <a:xfrm>
            <a:off x="825930" y="4497174"/>
            <a:ext cx="943917" cy="753768"/>
          </a:xfrm>
          <a:prstGeom prst="rect">
            <a:avLst/>
          </a:prstGeom>
          <a:noFill/>
          <a:ln>
            <a:noFill/>
          </a:ln>
        </p:spPr>
      </p:pic>
    </p:spTree>
    <p:extLst>
      <p:ext uri="{BB962C8B-B14F-4D97-AF65-F5344CB8AC3E}">
        <p14:creationId xmlns:p14="http://schemas.microsoft.com/office/powerpoint/2010/main" val="63668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Role of Cloud</a:t>
            </a:r>
            <a:endParaRPr/>
          </a:p>
        </p:txBody>
      </p:sp>
      <p:pic>
        <p:nvPicPr>
          <p:cNvPr id="64" name="Google Shape;64;p4"/>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3" name="Table 3">
            <a:extLst>
              <a:ext uri="{FF2B5EF4-FFF2-40B4-BE49-F238E27FC236}">
                <a16:creationId xmlns:a16="http://schemas.microsoft.com/office/drawing/2014/main" id="{EA34112B-3593-E042-81D1-B75EB8968D61}"/>
              </a:ext>
            </a:extLst>
          </p:cNvPr>
          <p:cNvGraphicFramePr>
            <a:graphicFrameLocks noGrp="1"/>
          </p:cNvGraphicFramePr>
          <p:nvPr>
            <p:extLst>
              <p:ext uri="{D42A27DB-BD31-4B8C-83A1-F6EECF244321}">
                <p14:modId xmlns:p14="http://schemas.microsoft.com/office/powerpoint/2010/main" val="905631441"/>
              </p:ext>
            </p:extLst>
          </p:nvPr>
        </p:nvGraphicFramePr>
        <p:xfrm>
          <a:off x="457200" y="1196920"/>
          <a:ext cx="8166540" cy="4900340"/>
        </p:xfrm>
        <a:graphic>
          <a:graphicData uri="http://schemas.openxmlformats.org/drawingml/2006/table">
            <a:tbl>
              <a:tblPr firstRow="1" bandRow="1">
                <a:tableStyleId>{5C22544A-7EE6-4342-B048-85BDC9FD1C3A}</a:tableStyleId>
              </a:tblPr>
              <a:tblGrid>
                <a:gridCol w="1549105">
                  <a:extLst>
                    <a:ext uri="{9D8B030D-6E8A-4147-A177-3AD203B41FA5}">
                      <a16:colId xmlns:a16="http://schemas.microsoft.com/office/drawing/2014/main" val="1970818319"/>
                    </a:ext>
                  </a:extLst>
                </a:gridCol>
                <a:gridCol w="6617435">
                  <a:extLst>
                    <a:ext uri="{9D8B030D-6E8A-4147-A177-3AD203B41FA5}">
                      <a16:colId xmlns:a16="http://schemas.microsoft.com/office/drawing/2014/main" val="1509647090"/>
                    </a:ext>
                  </a:extLst>
                </a:gridCol>
              </a:tblGrid>
              <a:tr h="369122">
                <a:tc>
                  <a:txBody>
                    <a:bodyPr/>
                    <a:lstStyle/>
                    <a:p>
                      <a:r>
                        <a:rPr lang="en-US" dirty="0"/>
                        <a:t>Services Used </a:t>
                      </a:r>
                    </a:p>
                  </a:txBody>
                  <a:tcPr/>
                </a:tc>
                <a:tc>
                  <a:txBody>
                    <a:bodyPr/>
                    <a:lstStyle/>
                    <a:p>
                      <a:pPr algn="ctr"/>
                      <a:r>
                        <a:rPr lang="en-US" dirty="0"/>
                        <a:t>Rationale Using Service</a:t>
                      </a:r>
                    </a:p>
                  </a:txBody>
                  <a:tcPr/>
                </a:tc>
                <a:extLst>
                  <a:ext uri="{0D108BD9-81ED-4DB2-BD59-A6C34878D82A}">
                    <a16:rowId xmlns:a16="http://schemas.microsoft.com/office/drawing/2014/main" val="1350994647"/>
                  </a:ext>
                </a:extLst>
              </a:tr>
              <a:tr h="1510406">
                <a:tc>
                  <a:txBody>
                    <a:bodyPr/>
                    <a:lstStyle/>
                    <a:p>
                      <a:endParaRPr lang="en-US" dirty="0"/>
                    </a:p>
                  </a:txBody>
                  <a:tcPr/>
                </a:tc>
                <a:tc>
                  <a:txBody>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Fully managed pipeline with manual approval to Intervention to push the change and automate CICD flow</a:t>
                      </a:r>
                      <a:endParaRPr lang="en-US" b="0" dirty="0"/>
                    </a:p>
                    <a:p>
                      <a:endParaRPr lang="en-US" dirty="0"/>
                    </a:p>
                  </a:txBody>
                  <a:tcPr/>
                </a:tc>
                <a:extLst>
                  <a:ext uri="{0D108BD9-81ED-4DB2-BD59-A6C34878D82A}">
                    <a16:rowId xmlns:a16="http://schemas.microsoft.com/office/drawing/2014/main" val="1938061148"/>
                  </a:ext>
                </a:extLst>
              </a:tr>
              <a:tr h="1510406">
                <a:tc>
                  <a:txBody>
                    <a:bodyPr/>
                    <a:lstStyle/>
                    <a:p>
                      <a:endParaRPr lang="en-US" dirty="0"/>
                    </a:p>
                  </a:txBody>
                  <a:tcPr/>
                </a:tc>
                <a:tc>
                  <a:txBody>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To fetch email address from databases and broadcast the SNS notifications. This will be invoked when changes to source code is done (new image PUSH)</a:t>
                      </a:r>
                      <a:endParaRPr lang="en-US" b="0" dirty="0"/>
                    </a:p>
                    <a:p>
                      <a:endParaRPr lang="en-US" dirty="0"/>
                    </a:p>
                  </a:txBody>
                  <a:tcPr/>
                </a:tc>
                <a:extLst>
                  <a:ext uri="{0D108BD9-81ED-4DB2-BD59-A6C34878D82A}">
                    <a16:rowId xmlns:a16="http://schemas.microsoft.com/office/drawing/2014/main" val="1306136579"/>
                  </a:ext>
                </a:extLst>
              </a:tr>
              <a:tr h="1510406">
                <a:tc>
                  <a:txBody>
                    <a:bodyPr/>
                    <a:lstStyle/>
                    <a:p>
                      <a:endParaRPr lang="en-US" dirty="0"/>
                    </a:p>
                  </a:txBody>
                  <a:tcPr/>
                </a:tc>
                <a:tc>
                  <a:txBody>
                    <a:bodyPr/>
                    <a:lstStyle/>
                    <a:p>
                      <a:pPr marL="0" marR="0" lvl="0" indent="0" algn="l" rtl="0">
                        <a:lnSpc>
                          <a:spcPct val="100000"/>
                        </a:lnSpc>
                        <a:spcBef>
                          <a:spcPts val="0"/>
                        </a:spcBef>
                        <a:spcAft>
                          <a:spcPts val="0"/>
                        </a:spcAft>
                        <a:buNone/>
                      </a:pPr>
                      <a:endParaRPr lang="en-US" sz="1400" b="0" i="0" u="none" strike="noStrike" cap="none" dirty="0">
                        <a:solidFill>
                          <a:srgbClr val="000000"/>
                        </a:solidFill>
                        <a:latin typeface="+mn-lt"/>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mn-lt"/>
                          <a:ea typeface="Arial"/>
                          <a:cs typeface="Arial"/>
                          <a:sym typeface="Arial"/>
                        </a:rPr>
                        <a:t>A load balancer serves as the single point  of contact for clients. The load balancer</a:t>
                      </a:r>
                      <a:r>
                        <a:rPr lang="en-US" sz="1400" b="0" i="0" u="none" strike="noStrike" cap="none" dirty="0">
                          <a:solidFill>
                            <a:srgbClr val="000000"/>
                          </a:solidFill>
                          <a:latin typeface="+mn-lt"/>
                          <a:ea typeface="+mn-ea"/>
                          <a:cs typeface="Arial"/>
                          <a:sym typeface="Arial"/>
                        </a:rPr>
                        <a:t> </a:t>
                      </a:r>
                      <a:r>
                        <a:rPr lang="en-US" sz="1400" b="0" i="0" u="none" strike="noStrike" cap="none" dirty="0">
                          <a:solidFill>
                            <a:srgbClr val="000000"/>
                          </a:solidFill>
                          <a:latin typeface="+mn-lt"/>
                          <a:ea typeface="Arial"/>
                          <a:cs typeface="Arial"/>
                          <a:sym typeface="Arial"/>
                        </a:rPr>
                        <a:t>distributes incoming application traffic across multiple targets, such as EC2 instances, in multiple Availability Zones. This increases the</a:t>
                      </a:r>
                      <a:r>
                        <a:rPr lang="en-US" sz="1400" b="0" i="0" u="none" strike="noStrike" cap="none" dirty="0">
                          <a:solidFill>
                            <a:srgbClr val="000000"/>
                          </a:solidFill>
                          <a:latin typeface="+mn-lt"/>
                          <a:ea typeface="+mn-ea"/>
                          <a:cs typeface="Arial"/>
                          <a:sym typeface="Arial"/>
                        </a:rPr>
                        <a:t> </a:t>
                      </a:r>
                      <a:r>
                        <a:rPr lang="en-US" sz="1400" b="0" i="0" u="none" strike="noStrike" cap="none" dirty="0">
                          <a:solidFill>
                            <a:srgbClr val="000000"/>
                          </a:solidFill>
                          <a:latin typeface="+mn-lt"/>
                          <a:ea typeface="Arial"/>
                          <a:cs typeface="Arial"/>
                          <a:sym typeface="Arial"/>
                        </a:rPr>
                        <a:t>availability of your application.</a:t>
                      </a:r>
                    </a:p>
                    <a:p>
                      <a:endParaRPr lang="en-US" dirty="0"/>
                    </a:p>
                  </a:txBody>
                  <a:tcPr/>
                </a:tc>
                <a:extLst>
                  <a:ext uri="{0D108BD9-81ED-4DB2-BD59-A6C34878D82A}">
                    <a16:rowId xmlns:a16="http://schemas.microsoft.com/office/drawing/2014/main" val="2879680373"/>
                  </a:ext>
                </a:extLst>
              </a:tr>
            </a:tbl>
          </a:graphicData>
        </a:graphic>
      </p:graphicFrame>
      <p:pic>
        <p:nvPicPr>
          <p:cNvPr id="5" name="Google Shape;96;p7" descr="code pipeline.png">
            <a:extLst>
              <a:ext uri="{FF2B5EF4-FFF2-40B4-BE49-F238E27FC236}">
                <a16:creationId xmlns:a16="http://schemas.microsoft.com/office/drawing/2014/main" id="{7005100A-59E3-6442-BC3D-B9D7EA43522C}"/>
              </a:ext>
            </a:extLst>
          </p:cNvPr>
          <p:cNvPicPr preferRelativeResize="0"/>
          <p:nvPr/>
        </p:nvPicPr>
        <p:blipFill rotWithShape="1">
          <a:blip r:embed="rId4">
            <a:alphaModFix/>
          </a:blip>
          <a:srcRect/>
          <a:stretch/>
        </p:blipFill>
        <p:spPr>
          <a:xfrm>
            <a:off x="520260" y="1768420"/>
            <a:ext cx="1385247" cy="1143000"/>
          </a:xfrm>
          <a:prstGeom prst="rect">
            <a:avLst/>
          </a:prstGeom>
          <a:noFill/>
          <a:ln>
            <a:noFill/>
          </a:ln>
        </p:spPr>
      </p:pic>
      <p:pic>
        <p:nvPicPr>
          <p:cNvPr id="6" name="Google Shape;98;p7" descr="lambda.jpg">
            <a:extLst>
              <a:ext uri="{FF2B5EF4-FFF2-40B4-BE49-F238E27FC236}">
                <a16:creationId xmlns:a16="http://schemas.microsoft.com/office/drawing/2014/main" id="{AA5E2371-9F2A-5F4B-9D7A-6AF7DD151843}"/>
              </a:ext>
            </a:extLst>
          </p:cNvPr>
          <p:cNvPicPr preferRelativeResize="0"/>
          <p:nvPr/>
        </p:nvPicPr>
        <p:blipFill rotWithShape="1">
          <a:blip r:embed="rId5">
            <a:alphaModFix/>
          </a:blip>
          <a:srcRect/>
          <a:stretch/>
        </p:blipFill>
        <p:spPr>
          <a:xfrm>
            <a:off x="520260" y="3201510"/>
            <a:ext cx="1385248" cy="1264384"/>
          </a:xfrm>
          <a:prstGeom prst="rect">
            <a:avLst/>
          </a:prstGeom>
          <a:noFill/>
          <a:ln>
            <a:noFill/>
          </a:ln>
        </p:spPr>
      </p:pic>
      <p:pic>
        <p:nvPicPr>
          <p:cNvPr id="7" name="Google Shape;105;p8" descr="load balancer.png">
            <a:extLst>
              <a:ext uri="{FF2B5EF4-FFF2-40B4-BE49-F238E27FC236}">
                <a16:creationId xmlns:a16="http://schemas.microsoft.com/office/drawing/2014/main" id="{7E94226A-1803-0542-9C71-B7F9F2CA7D24}"/>
              </a:ext>
            </a:extLst>
          </p:cNvPr>
          <p:cNvPicPr preferRelativeResize="0"/>
          <p:nvPr/>
        </p:nvPicPr>
        <p:blipFill rotWithShape="1">
          <a:blip r:embed="rId6">
            <a:alphaModFix/>
          </a:blip>
          <a:srcRect/>
          <a:stretch/>
        </p:blipFill>
        <p:spPr>
          <a:xfrm>
            <a:off x="664742" y="4833917"/>
            <a:ext cx="1096281" cy="1108518"/>
          </a:xfrm>
          <a:prstGeom prst="rect">
            <a:avLst/>
          </a:prstGeom>
          <a:noFill/>
          <a:ln>
            <a:noFill/>
          </a:ln>
        </p:spPr>
      </p:pic>
    </p:spTree>
    <p:extLst>
      <p:ext uri="{BB962C8B-B14F-4D97-AF65-F5344CB8AC3E}">
        <p14:creationId xmlns:p14="http://schemas.microsoft.com/office/powerpoint/2010/main" val="59222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dirty="0">
                <a:solidFill>
                  <a:srgbClr val="7F7F7F"/>
                </a:solidFill>
                <a:latin typeface="Helvetica Neue"/>
                <a:ea typeface="Helvetica Neue"/>
                <a:cs typeface="Helvetica Neue"/>
                <a:sym typeface="Helvetica Neue"/>
              </a:rPr>
              <a:t>Role of Cloud</a:t>
            </a:r>
            <a:endParaRPr dirty="0"/>
          </a:p>
        </p:txBody>
      </p:sp>
      <p:pic>
        <p:nvPicPr>
          <p:cNvPr id="64" name="Google Shape;64;p4"/>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3" name="Table 3">
            <a:extLst>
              <a:ext uri="{FF2B5EF4-FFF2-40B4-BE49-F238E27FC236}">
                <a16:creationId xmlns:a16="http://schemas.microsoft.com/office/drawing/2014/main" id="{EA34112B-3593-E042-81D1-B75EB8968D61}"/>
              </a:ext>
            </a:extLst>
          </p:cNvPr>
          <p:cNvGraphicFramePr>
            <a:graphicFrameLocks noGrp="1"/>
          </p:cNvGraphicFramePr>
          <p:nvPr>
            <p:extLst>
              <p:ext uri="{D42A27DB-BD31-4B8C-83A1-F6EECF244321}">
                <p14:modId xmlns:p14="http://schemas.microsoft.com/office/powerpoint/2010/main" val="4012581515"/>
              </p:ext>
            </p:extLst>
          </p:nvPr>
        </p:nvGraphicFramePr>
        <p:xfrm>
          <a:off x="457200" y="1196920"/>
          <a:ext cx="7951076" cy="4900340"/>
        </p:xfrm>
        <a:graphic>
          <a:graphicData uri="http://schemas.openxmlformats.org/drawingml/2006/table">
            <a:tbl>
              <a:tblPr firstRow="1" bandRow="1">
                <a:tableStyleId>{5C22544A-7EE6-4342-B048-85BDC9FD1C3A}</a:tableStyleId>
              </a:tblPr>
              <a:tblGrid>
                <a:gridCol w="1467853">
                  <a:extLst>
                    <a:ext uri="{9D8B030D-6E8A-4147-A177-3AD203B41FA5}">
                      <a16:colId xmlns:a16="http://schemas.microsoft.com/office/drawing/2014/main" val="1970818319"/>
                    </a:ext>
                  </a:extLst>
                </a:gridCol>
                <a:gridCol w="6483223">
                  <a:extLst>
                    <a:ext uri="{9D8B030D-6E8A-4147-A177-3AD203B41FA5}">
                      <a16:colId xmlns:a16="http://schemas.microsoft.com/office/drawing/2014/main" val="1509647090"/>
                    </a:ext>
                  </a:extLst>
                </a:gridCol>
              </a:tblGrid>
              <a:tr h="369122">
                <a:tc>
                  <a:txBody>
                    <a:bodyPr/>
                    <a:lstStyle/>
                    <a:p>
                      <a:r>
                        <a:rPr lang="en-US" dirty="0"/>
                        <a:t>Services Used </a:t>
                      </a:r>
                    </a:p>
                  </a:txBody>
                  <a:tcPr/>
                </a:tc>
                <a:tc>
                  <a:txBody>
                    <a:bodyPr/>
                    <a:lstStyle/>
                    <a:p>
                      <a:pPr algn="ctr"/>
                      <a:r>
                        <a:rPr lang="en-US" dirty="0"/>
                        <a:t>Rationale Using Service</a:t>
                      </a:r>
                    </a:p>
                  </a:txBody>
                  <a:tcPr/>
                </a:tc>
                <a:extLst>
                  <a:ext uri="{0D108BD9-81ED-4DB2-BD59-A6C34878D82A}">
                    <a16:rowId xmlns:a16="http://schemas.microsoft.com/office/drawing/2014/main" val="1350994647"/>
                  </a:ext>
                </a:extLst>
              </a:tr>
              <a:tr h="1510406">
                <a:tc>
                  <a:txBody>
                    <a:bodyPr/>
                    <a:lstStyle/>
                    <a:p>
                      <a:endParaRPr lang="en-US" dirty="0"/>
                    </a:p>
                  </a:txBody>
                  <a:tcPr/>
                </a:tc>
                <a:tc>
                  <a:txBody>
                    <a:bodyPr/>
                    <a:lstStyle/>
                    <a:p>
                      <a:endParaRPr lang="en-US" sz="1400" b="0" i="0" u="none" strike="noStrike" cap="none" dirty="0">
                        <a:solidFill>
                          <a:schemeClr val="dk1"/>
                        </a:solidFill>
                        <a:effectLst/>
                        <a:latin typeface="+mn-lt"/>
                        <a:ea typeface="+mn-ea"/>
                        <a:cs typeface="+mn-cs"/>
                        <a:sym typeface="Arial"/>
                      </a:endParaRPr>
                    </a:p>
                    <a:p>
                      <a:endParaRPr lang="en-US"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Launch AWS resources in a logically isolated virtual network that we have defined. Also to have ACLs and restrictions in virtual networking environment</a:t>
                      </a:r>
                      <a:endParaRPr lang="en-US" dirty="0"/>
                    </a:p>
                  </a:txBody>
                  <a:tcPr/>
                </a:tc>
                <a:extLst>
                  <a:ext uri="{0D108BD9-81ED-4DB2-BD59-A6C34878D82A}">
                    <a16:rowId xmlns:a16="http://schemas.microsoft.com/office/drawing/2014/main" val="1938061148"/>
                  </a:ext>
                </a:extLst>
              </a:tr>
              <a:tr h="1510406">
                <a:tc>
                  <a:txBody>
                    <a:bodyPr/>
                    <a:lstStyle/>
                    <a:p>
                      <a:endParaRPr lang="en-US" dirty="0"/>
                    </a:p>
                  </a:txBody>
                  <a:tcPr/>
                </a:tc>
                <a:tc>
                  <a:txBody>
                    <a:bodyPr/>
                    <a:lstStyle/>
                    <a:p>
                      <a:endParaRPr lang="en-US" dirty="0"/>
                    </a:p>
                    <a:p>
                      <a:endParaRPr lang="en-US" dirty="0"/>
                    </a:p>
                    <a:p>
                      <a:r>
                        <a:rPr lang="en-US" dirty="0"/>
                        <a:t>To set rules and events and act as publisher to SNS for notifications to subscribers and capture all resources logs</a:t>
                      </a:r>
                    </a:p>
                  </a:txBody>
                  <a:tcPr/>
                </a:tc>
                <a:extLst>
                  <a:ext uri="{0D108BD9-81ED-4DB2-BD59-A6C34878D82A}">
                    <a16:rowId xmlns:a16="http://schemas.microsoft.com/office/drawing/2014/main" val="1306136579"/>
                  </a:ext>
                </a:extLst>
              </a:tr>
              <a:tr h="1510406">
                <a:tc>
                  <a:txBody>
                    <a:bodyPr/>
                    <a:lstStyle/>
                    <a:p>
                      <a:endParaRPr lang="en-US" dirty="0"/>
                    </a:p>
                  </a:txBody>
                  <a:tcPr/>
                </a:tc>
                <a:tc>
                  <a:txBody>
                    <a:bodyPr/>
                    <a:lstStyle/>
                    <a:p>
                      <a:endParaRPr lang="en-US" sz="1400" b="0" i="0" u="none" strike="noStrike" cap="none" dirty="0">
                        <a:solidFill>
                          <a:schemeClr val="dk1"/>
                        </a:solidFill>
                        <a:effectLst/>
                        <a:latin typeface="+mn-lt"/>
                        <a:ea typeface="+mn-ea"/>
                        <a:cs typeface="+mn-cs"/>
                        <a:sym typeface="Arial"/>
                      </a:endParaRPr>
                    </a:p>
                    <a:p>
                      <a:r>
                        <a:rPr lang="en-US" sz="1400" b="0" i="0" u="none" strike="noStrike" cap="none" dirty="0">
                          <a:solidFill>
                            <a:schemeClr val="dk1"/>
                          </a:solidFill>
                          <a:effectLst/>
                          <a:latin typeface="+mn-lt"/>
                          <a:ea typeface="+mn-ea"/>
                          <a:cs typeface="+mn-cs"/>
                          <a:sym typeface="Arial"/>
                        </a:rPr>
                        <a:t>Python web framework that enables rapid development of secure and maintainable websites. To leverage inbuilt capabilities like SERIALIZERS, DB Settings and RESTFRAMEWORKS </a:t>
                      </a:r>
                      <a:endParaRPr lang="en-US" dirty="0"/>
                    </a:p>
                  </a:txBody>
                  <a:tcPr/>
                </a:tc>
                <a:extLst>
                  <a:ext uri="{0D108BD9-81ED-4DB2-BD59-A6C34878D82A}">
                    <a16:rowId xmlns:a16="http://schemas.microsoft.com/office/drawing/2014/main" val="2879680373"/>
                  </a:ext>
                </a:extLst>
              </a:tr>
            </a:tbl>
          </a:graphicData>
        </a:graphic>
      </p:graphicFrame>
      <p:pic>
        <p:nvPicPr>
          <p:cNvPr id="5" name="Picture 2" descr="Image for post">
            <a:extLst>
              <a:ext uri="{FF2B5EF4-FFF2-40B4-BE49-F238E27FC236}">
                <a16:creationId xmlns:a16="http://schemas.microsoft.com/office/drawing/2014/main" id="{2506B6AB-ADE5-DC4C-9F7C-936841B89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74" y="2012978"/>
            <a:ext cx="962526" cy="6538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eb Application Dashboards in AWS CloudWatch | Si Novi - Digital Studio in  Manchester">
            <a:extLst>
              <a:ext uri="{FF2B5EF4-FFF2-40B4-BE49-F238E27FC236}">
                <a16:creationId xmlns:a16="http://schemas.microsoft.com/office/drawing/2014/main" id="{0948BE14-8821-484B-83A5-E95C27239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668" y="3407502"/>
            <a:ext cx="974558" cy="9745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en to Use Python/Django? - And the Top 10 Web Apps Built Wih Python">
            <a:extLst>
              <a:ext uri="{FF2B5EF4-FFF2-40B4-BE49-F238E27FC236}">
                <a16:creationId xmlns:a16="http://schemas.microsoft.com/office/drawing/2014/main" id="{1182F4DB-D972-8949-85EA-7989F6686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96" y="4953922"/>
            <a:ext cx="1331496" cy="74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78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Project Demo</a:t>
            </a:r>
            <a:endParaRPr/>
          </a:p>
        </p:txBody>
      </p:sp>
      <p:sp>
        <p:nvSpPr>
          <p:cNvPr id="113" name="Google Shape;113;p9"/>
          <p:cNvSpPr txBox="1"/>
          <p:nvPr/>
        </p:nvSpPr>
        <p:spPr>
          <a:xfrm>
            <a:off x="330498" y="1174164"/>
            <a:ext cx="7620000" cy="5683836"/>
          </a:xfrm>
          <a:prstGeom prst="rect">
            <a:avLst/>
          </a:prstGeom>
          <a:noFill/>
          <a:ln>
            <a:noFill/>
          </a:ln>
        </p:spPr>
        <p:txBody>
          <a:bodyPr spcFirstLastPara="1" wrap="square" lIns="91425" tIns="45700" rIns="91425" bIns="45700" anchor="t" anchorCtr="0">
            <a:noAutofit/>
          </a:bodyPr>
          <a:lstStyle/>
          <a:p>
            <a:pPr marL="742950" marR="0" lvl="1" indent="-184150" algn="l" rtl="0">
              <a:lnSpc>
                <a:spcPct val="120000"/>
              </a:lnSpc>
              <a:spcBef>
                <a:spcPts val="0"/>
              </a:spcBef>
              <a:spcAft>
                <a:spcPts val="0"/>
              </a:spcAft>
              <a:buClr>
                <a:srgbClr val="000000"/>
              </a:buClr>
              <a:buSzPts val="1600"/>
              <a:buFont typeface="Arial"/>
              <a:buNone/>
            </a:pPr>
            <a:endParaRPr sz="1600" b="0" i="0" u="none" strike="noStrike" cap="none" dirty="0">
              <a:solidFill>
                <a:srgbClr val="000000"/>
              </a:solidFill>
              <a:latin typeface="Helvetica Neue"/>
              <a:ea typeface="Helvetica Neue"/>
              <a:cs typeface="Helvetica Neue"/>
              <a:sym typeface="Helvetica Neue"/>
            </a:endParaRPr>
          </a:p>
          <a:p>
            <a:pPr marL="831850" marR="0" lvl="1" indent="-285750" algn="l" rtl="0">
              <a:lnSpc>
                <a:spcPct val="120000"/>
              </a:lnSpc>
              <a:spcBef>
                <a:spcPts val="0"/>
              </a:spcBef>
              <a:spcAft>
                <a:spcPts val="0"/>
              </a:spcAft>
              <a:buClr>
                <a:srgbClr val="000000"/>
              </a:buClr>
              <a:buSzPts val="1400"/>
              <a:buFont typeface="Arial"/>
              <a:buChar char="•"/>
            </a:pPr>
            <a:r>
              <a:rPr lang="en-US" sz="1600" b="0" i="0" u="none" strike="noStrike" cap="none" dirty="0">
                <a:solidFill>
                  <a:srgbClr val="000000"/>
                </a:solidFill>
                <a:latin typeface="Helvetica Neue"/>
                <a:ea typeface="Helvetica Neue"/>
                <a:cs typeface="Helvetica Neue"/>
                <a:sym typeface="Helvetica Neue"/>
              </a:rPr>
              <a:t>End to End demo of the project including : VIDEO TO BE ATTACHED AND RECORDED</a:t>
            </a:r>
          </a:p>
          <a:p>
            <a:pPr marL="546100" marR="0" lvl="1" algn="l" rtl="0">
              <a:lnSpc>
                <a:spcPct val="120000"/>
              </a:lnSpc>
              <a:spcBef>
                <a:spcPts val="0"/>
              </a:spcBef>
              <a:spcAft>
                <a:spcPts val="0"/>
              </a:spcAft>
              <a:buClr>
                <a:srgbClr val="000000"/>
              </a:buClr>
              <a:buSzPts val="1400"/>
            </a:pPr>
            <a:endParaRPr sz="1400" b="0" i="0" u="none" strike="noStrike" cap="none" dirty="0">
              <a:solidFill>
                <a:srgbClr val="000000"/>
              </a:solidFill>
              <a:latin typeface="Arial"/>
              <a:ea typeface="Arial"/>
              <a:cs typeface="Arial"/>
              <a:sym typeface="Arial"/>
            </a:endParaRPr>
          </a:p>
          <a:p>
            <a:pPr marL="831850" marR="0" lvl="3" indent="-285750" algn="l" rtl="0">
              <a:lnSpc>
                <a:spcPct val="120000"/>
              </a:lnSpc>
              <a:spcBef>
                <a:spcPts val="0"/>
              </a:spcBef>
              <a:spcAft>
                <a:spcPts val="0"/>
              </a:spcAft>
              <a:buClr>
                <a:srgbClr val="000000"/>
              </a:buClr>
              <a:buSzPts val="1400"/>
              <a:buFont typeface="Arial"/>
              <a:buChar char="•"/>
            </a:pPr>
            <a:r>
              <a:rPr lang="en-US" sz="1600" b="0" i="0" u="none" strike="noStrike" cap="none" dirty="0">
                <a:solidFill>
                  <a:srgbClr val="000000"/>
                </a:solidFill>
                <a:latin typeface="Helvetica Neue"/>
                <a:ea typeface="Helvetica Neue"/>
                <a:cs typeface="Helvetica Neue"/>
                <a:sym typeface="Helvetica Neue"/>
              </a:rPr>
              <a:t>Technical Demo – explaining the implemented architecture</a:t>
            </a:r>
            <a:endParaRPr sz="1400" b="0" i="0" u="none" strike="noStrike" cap="none" dirty="0">
              <a:solidFill>
                <a:srgbClr val="000000"/>
              </a:solidFill>
              <a:latin typeface="Arial"/>
              <a:ea typeface="Arial"/>
              <a:cs typeface="Arial"/>
              <a:sym typeface="Arial"/>
            </a:endParaRPr>
          </a:p>
          <a:p>
            <a:pPr marL="831850" marR="0" lvl="3" indent="-285750" algn="l" rtl="0">
              <a:lnSpc>
                <a:spcPct val="120000"/>
              </a:lnSpc>
              <a:spcBef>
                <a:spcPts val="0"/>
              </a:spcBef>
              <a:spcAft>
                <a:spcPts val="0"/>
              </a:spcAft>
              <a:buClr>
                <a:srgbClr val="000000"/>
              </a:buClr>
              <a:buSzPts val="1400"/>
              <a:buFont typeface="Arial"/>
              <a:buChar char="•"/>
            </a:pPr>
            <a:r>
              <a:rPr lang="en-US" sz="1600" b="0" i="0" u="none" strike="noStrike" cap="none" dirty="0">
                <a:solidFill>
                  <a:srgbClr val="000000"/>
                </a:solidFill>
                <a:latin typeface="Helvetica Neue"/>
                <a:ea typeface="Helvetica Neue"/>
                <a:cs typeface="Helvetica Neue"/>
                <a:sym typeface="Helvetica Neue"/>
              </a:rPr>
              <a:t>Functional Demo – explaining the end user view / functionality</a:t>
            </a:r>
          </a:p>
          <a:p>
            <a:pPr marL="546100" marR="0" lvl="3" algn="l" rtl="0">
              <a:lnSpc>
                <a:spcPct val="120000"/>
              </a:lnSpc>
              <a:spcBef>
                <a:spcPts val="0"/>
              </a:spcBef>
              <a:spcAft>
                <a:spcPts val="0"/>
              </a:spcAft>
              <a:buClr>
                <a:srgbClr val="000000"/>
              </a:buClr>
              <a:buSzPts val="1400"/>
            </a:pPr>
            <a:endParaRPr lang="en-US" sz="1600" dirty="0">
              <a:latin typeface="Helvetica Neue"/>
              <a:ea typeface="Helvetica Neue"/>
              <a:cs typeface="Helvetica Neue"/>
              <a:sym typeface="Helvetica Neue"/>
            </a:endParaRPr>
          </a:p>
        </p:txBody>
      </p:sp>
      <p:pic>
        <p:nvPicPr>
          <p:cNvPr id="114" name="Google Shape;114;p9"/>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1400"/>
              <a:buFont typeface="Helvetica Neue"/>
              <a:buNone/>
            </a:pPr>
            <a:r>
              <a:rPr lang="en-US" sz="3200" b="1">
                <a:solidFill>
                  <a:srgbClr val="7F7F7F"/>
                </a:solidFill>
                <a:latin typeface="Helvetica Neue"/>
                <a:ea typeface="Helvetica Neue"/>
                <a:cs typeface="Helvetica Neue"/>
                <a:sym typeface="Helvetica Neue"/>
              </a:rPr>
              <a:t>Team Role &amp; Lessons learnt</a:t>
            </a:r>
            <a:endParaRPr/>
          </a:p>
        </p:txBody>
      </p:sp>
      <p:pic>
        <p:nvPicPr>
          <p:cNvPr id="122" name="Google Shape;122;p10"/>
          <p:cNvPicPr preferRelativeResize="0"/>
          <p:nvPr/>
        </p:nvPicPr>
        <p:blipFill rotWithShape="1">
          <a:blip r:embed="rId3">
            <a:alphaModFix/>
          </a:blip>
          <a:srcRect l="16790" t="40711" r="16922" b="40919"/>
          <a:stretch/>
        </p:blipFill>
        <p:spPr>
          <a:xfrm>
            <a:off x="7364302" y="87774"/>
            <a:ext cx="1677800" cy="332324"/>
          </a:xfrm>
          <a:prstGeom prst="rect">
            <a:avLst/>
          </a:prstGeom>
          <a:noFill/>
          <a:ln>
            <a:noFill/>
          </a:ln>
        </p:spPr>
      </p:pic>
      <p:graphicFrame>
        <p:nvGraphicFramePr>
          <p:cNvPr id="2" name="Table 1">
            <a:extLst>
              <a:ext uri="{FF2B5EF4-FFF2-40B4-BE49-F238E27FC236}">
                <a16:creationId xmlns:a16="http://schemas.microsoft.com/office/drawing/2014/main" id="{51C59314-8241-A049-A696-5BE618FF2A2D}"/>
              </a:ext>
            </a:extLst>
          </p:cNvPr>
          <p:cNvGraphicFramePr>
            <a:graphicFrameLocks noGrp="1"/>
          </p:cNvGraphicFramePr>
          <p:nvPr>
            <p:extLst>
              <p:ext uri="{D42A27DB-BD31-4B8C-83A1-F6EECF244321}">
                <p14:modId xmlns:p14="http://schemas.microsoft.com/office/powerpoint/2010/main" val="2353006649"/>
              </p:ext>
            </p:extLst>
          </p:nvPr>
        </p:nvGraphicFramePr>
        <p:xfrm>
          <a:off x="1021798" y="1417638"/>
          <a:ext cx="7100403" cy="4605826"/>
        </p:xfrm>
        <a:graphic>
          <a:graphicData uri="http://schemas.openxmlformats.org/drawingml/2006/table">
            <a:tbl>
              <a:tblPr firstRow="1" firstCol="1" bandRow="1"/>
              <a:tblGrid>
                <a:gridCol w="1360784">
                  <a:extLst>
                    <a:ext uri="{9D8B030D-6E8A-4147-A177-3AD203B41FA5}">
                      <a16:colId xmlns:a16="http://schemas.microsoft.com/office/drawing/2014/main" val="1123898243"/>
                    </a:ext>
                  </a:extLst>
                </a:gridCol>
                <a:gridCol w="5739619">
                  <a:extLst>
                    <a:ext uri="{9D8B030D-6E8A-4147-A177-3AD203B41FA5}">
                      <a16:colId xmlns:a16="http://schemas.microsoft.com/office/drawing/2014/main" val="3502321074"/>
                    </a:ext>
                  </a:extLst>
                </a:gridCol>
              </a:tblGrid>
              <a:tr h="423152">
                <a:tc>
                  <a:txBody>
                    <a:bodyPr/>
                    <a:lstStyle/>
                    <a:p>
                      <a:pPr marL="63500" marR="0" algn="ctr">
                        <a:lnSpc>
                          <a:spcPct val="115000"/>
                        </a:lnSpc>
                        <a:spcBef>
                          <a:spcPts val="49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Team Member Name</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0" marR="0" algn="ctr">
                        <a:lnSpc>
                          <a:spcPct val="115000"/>
                        </a:lnSpc>
                        <a:spcBef>
                          <a:spcPts val="49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Contribution</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739788"/>
                  </a:ext>
                </a:extLst>
              </a:tr>
              <a:tr h="1183395">
                <a:tc>
                  <a:txBody>
                    <a:bodyPr/>
                    <a:lstStyle/>
                    <a:p>
                      <a:pPr marL="63500" marR="0" algn="ctr">
                        <a:lnSpc>
                          <a:spcPct val="115000"/>
                        </a:lnSpc>
                        <a:spcBef>
                          <a:spcPts val="49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Sri</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332105" lvl="0" indent="-342900">
                        <a:lnSpc>
                          <a:spcPct val="115000"/>
                        </a:lnSpc>
                        <a:spcBef>
                          <a:spcPts val="535"/>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Coding and designing of user-friendly portal (HTML) as per requirement </a:t>
                      </a:r>
                      <a:endParaRPr lang="en-US" sz="1000">
                        <a:effectLst/>
                        <a:latin typeface="Arial" panose="020B0604020202020204" pitchFamily="34" charset="0"/>
                        <a:ea typeface="Arial" panose="020B0604020202020204" pitchFamily="34" charset="0"/>
                      </a:endParaRPr>
                    </a:p>
                    <a:p>
                      <a:pPr marL="342900" marR="332105" lvl="0" indent="-342900">
                        <a:lnSpc>
                          <a:spcPct val="115000"/>
                        </a:lnSpc>
                        <a:spcBef>
                          <a:spcPts val="535"/>
                        </a:spcBef>
                        <a:spcAft>
                          <a:spcPts val="0"/>
                        </a:spcAft>
                        <a:buClr>
                          <a:srgbClr val="000000"/>
                        </a:buClr>
                        <a:buSzPts val="1150"/>
                        <a:buFont typeface="+mj-lt"/>
                        <a:buAutoNum type="arabicPeriod"/>
                      </a:pPr>
                      <a:r>
                        <a:rPr lang="en-US" sz="1000">
                          <a:effectLst/>
                          <a:latin typeface="Arial" panose="020B0604020202020204" pitchFamily="34" charset="0"/>
                          <a:ea typeface="Arial" panose="020B0604020202020204" pitchFamily="34" charset="0"/>
                        </a:rPr>
                        <a:t>Setting up AWS console for group and provisioning AWS console for team</a:t>
                      </a:r>
                    </a:p>
                    <a:p>
                      <a:pPr marL="342900" marR="332105" lvl="0" indent="-342900">
                        <a:lnSpc>
                          <a:spcPct val="115000"/>
                        </a:lnSpc>
                        <a:spcBef>
                          <a:spcPts val="535"/>
                        </a:spcBef>
                        <a:spcAft>
                          <a:spcPts val="0"/>
                        </a:spcAft>
                        <a:buClr>
                          <a:srgbClr val="000000"/>
                        </a:buClr>
                        <a:buSzPts val="1150"/>
                        <a:buFont typeface="+mj-lt"/>
                        <a:buAutoNum type="arabicPeriod"/>
                      </a:pPr>
                      <a:r>
                        <a:rPr lang="en-US" sz="1000">
                          <a:effectLst/>
                          <a:latin typeface="Arial" panose="020B0604020202020204" pitchFamily="34" charset="0"/>
                          <a:ea typeface="Arial" panose="020B0604020202020204" pitchFamily="34" charset="0"/>
                        </a:rPr>
                        <a:t>Setting up GitHub / Docker hub / accounts</a:t>
                      </a:r>
                    </a:p>
                    <a:p>
                      <a:pPr marL="342900" marR="332105" lvl="0" indent="-342900">
                        <a:lnSpc>
                          <a:spcPct val="115000"/>
                        </a:lnSpc>
                        <a:spcBef>
                          <a:spcPts val="535"/>
                        </a:spcBef>
                        <a:spcAft>
                          <a:spcPts val="0"/>
                        </a:spcAft>
                        <a:buClr>
                          <a:srgbClr val="000000"/>
                        </a:buClr>
                        <a:buSzPts val="1150"/>
                        <a:buFont typeface="+mj-lt"/>
                        <a:buAutoNum type="arabicPeriod"/>
                      </a:pPr>
                      <a:r>
                        <a:rPr lang="en-US" sz="1000">
                          <a:effectLst/>
                          <a:latin typeface="Arial" panose="020B0604020202020204" pitchFamily="34" charset="0"/>
                          <a:ea typeface="Arial" panose="020B0604020202020204" pitchFamily="34" charset="0"/>
                        </a:rPr>
                        <a:t>Container testing docker.io install in EC2 </a:t>
                      </a: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851013"/>
                  </a:ext>
                </a:extLst>
              </a:tr>
              <a:tr h="856635">
                <a:tc>
                  <a:txBody>
                    <a:bodyPr/>
                    <a:lstStyle/>
                    <a:p>
                      <a:pPr marL="63500" marR="0" algn="ctr">
                        <a:lnSpc>
                          <a:spcPct val="115000"/>
                        </a:lnSpc>
                        <a:spcBef>
                          <a:spcPts val="49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Samdeep</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Code Layout and Software Architecture</a:t>
                      </a:r>
                      <a:endParaRPr lang="en-US" sz="1000">
                        <a:effectLst/>
                        <a:latin typeface="Arial" panose="020B0604020202020204" pitchFamily="34" charset="0"/>
                        <a:ea typeface="Arial" panose="020B0604020202020204" pitchFamily="34" charset="0"/>
                      </a:endParaRPr>
                    </a:p>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Use case deployment and API Gateway configurations</a:t>
                      </a:r>
                      <a:endParaRPr lang="en-US" sz="1000">
                        <a:effectLst/>
                        <a:latin typeface="Arial" panose="020B0604020202020204" pitchFamily="34" charset="0"/>
                        <a:ea typeface="Arial" panose="020B0604020202020204" pitchFamily="34" charset="0"/>
                      </a:endParaRPr>
                    </a:p>
                    <a:p>
                      <a:pPr marL="342900" marR="0" lvl="0" indent="-342900">
                        <a:lnSpc>
                          <a:spcPct val="115000"/>
                        </a:lnSpc>
                        <a:spcBef>
                          <a:spcPts val="490"/>
                        </a:spcBef>
                        <a:spcAft>
                          <a:spcPts val="0"/>
                        </a:spcAft>
                        <a:buClr>
                          <a:srgbClr val="000000"/>
                        </a:buClr>
                        <a:buSzPts val="1150"/>
                        <a:buFont typeface="+mj-lt"/>
                        <a:buAutoNum type="arabicPeriod"/>
                      </a:pPr>
                      <a:r>
                        <a:rPr lang="en-US" sz="1000">
                          <a:effectLst/>
                          <a:latin typeface="Arial" panose="020B0604020202020204" pitchFamily="34" charset="0"/>
                          <a:ea typeface="Arial" panose="020B0604020202020204" pitchFamily="34" charset="0"/>
                        </a:rPr>
                        <a:t>CICD deployment</a:t>
                      </a:r>
                    </a:p>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ECS backend microservices deployment</a:t>
                      </a:r>
                      <a:endParaRPr lang="en-US" sz="1000">
                        <a:effectLst/>
                        <a:latin typeface="Arial" panose="020B0604020202020204" pitchFamily="34" charset="0"/>
                        <a:ea typeface="Arial" panose="020B0604020202020204" pitchFamily="34"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5332384"/>
                  </a:ext>
                </a:extLst>
              </a:tr>
              <a:tr h="1213071">
                <a:tc>
                  <a:txBody>
                    <a:bodyPr/>
                    <a:lstStyle/>
                    <a:p>
                      <a:pPr marL="63500" marR="0" algn="ctr">
                        <a:lnSpc>
                          <a:spcPct val="115000"/>
                        </a:lnSpc>
                        <a:spcBef>
                          <a:spcPts val="490"/>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Mayur</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Architecting the solution design</a:t>
                      </a:r>
                      <a:endParaRPr lang="en-US" sz="1000">
                        <a:effectLst/>
                        <a:latin typeface="Arial" panose="020B0604020202020204" pitchFamily="34" charset="0"/>
                        <a:ea typeface="Arial" panose="020B0604020202020204" pitchFamily="34" charset="0"/>
                      </a:endParaRPr>
                    </a:p>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Database schema and Lambda function</a:t>
                      </a:r>
                      <a:endParaRPr lang="en-US" sz="1000">
                        <a:effectLst/>
                        <a:latin typeface="Arial" panose="020B0604020202020204" pitchFamily="34" charset="0"/>
                        <a:ea typeface="Arial" panose="020B0604020202020204" pitchFamily="34" charset="0"/>
                      </a:endParaRPr>
                    </a:p>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VPC and subnet architecture setup with DB in Multi AZ deployment and RDS subnet group creation </a:t>
                      </a:r>
                      <a:endParaRPr lang="en-US" sz="1000">
                        <a:effectLst/>
                        <a:latin typeface="Arial" panose="020B0604020202020204" pitchFamily="34" charset="0"/>
                        <a:ea typeface="Arial" panose="020B0604020202020204" pitchFamily="34" charset="0"/>
                      </a:endParaRPr>
                    </a:p>
                    <a:p>
                      <a:pPr marL="342900" marR="0" lvl="0" indent="-342900">
                        <a:lnSpc>
                          <a:spcPct val="115000"/>
                        </a:lnSpc>
                        <a:spcBef>
                          <a:spcPts val="490"/>
                        </a:spcBef>
                        <a:spcAft>
                          <a:spcPts val="0"/>
                        </a:spcAft>
                        <a:buClr>
                          <a:srgbClr val="000000"/>
                        </a:buClr>
                        <a:buSzPts val="1150"/>
                        <a:buFont typeface="+mj-lt"/>
                        <a:buAutoNum type="arabicPeriod"/>
                      </a:pPr>
                      <a:r>
                        <a:rPr lang="en-US" sz="1000">
                          <a:solidFill>
                            <a:srgbClr val="000000"/>
                          </a:solidFill>
                          <a:effectLst/>
                          <a:latin typeface="Arial" panose="020B0604020202020204" pitchFamily="34" charset="0"/>
                          <a:ea typeface="Arial" panose="020B0604020202020204" pitchFamily="34" charset="0"/>
                        </a:rPr>
                        <a:t>Django framework bundling with compiling HTMLs for Needify platform</a:t>
                      </a:r>
                      <a:endParaRPr lang="en-US" sz="1000">
                        <a:effectLst/>
                        <a:latin typeface="Arial" panose="020B0604020202020204" pitchFamily="34" charset="0"/>
                        <a:ea typeface="Arial" panose="020B0604020202020204" pitchFamily="34"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434573"/>
                  </a:ext>
                </a:extLst>
              </a:tr>
              <a:tr h="849710">
                <a:tc>
                  <a:txBody>
                    <a:bodyPr/>
                    <a:lstStyle/>
                    <a:p>
                      <a:pPr marL="60325" marR="0" algn="ctr">
                        <a:lnSpc>
                          <a:spcPct val="115000"/>
                        </a:lnSpc>
                        <a:spcBef>
                          <a:spcPts val="515"/>
                        </a:spcBef>
                        <a:spcAft>
                          <a:spcPts val="0"/>
                        </a:spcAft>
                      </a:pPr>
                      <a:r>
                        <a:rPr lang="en-US" sz="1000" b="1">
                          <a:solidFill>
                            <a:srgbClr val="000000"/>
                          </a:solidFill>
                          <a:effectLst/>
                          <a:latin typeface="Times New Roman" panose="02020603050405020304" pitchFamily="18" charset="0"/>
                          <a:ea typeface="Times New Roman" panose="02020603050405020304" pitchFamily="18" charset="0"/>
                        </a:rPr>
                        <a:t>Prashant</a:t>
                      </a:r>
                      <a:endParaRPr lang="en-US" sz="1000">
                        <a:effectLst/>
                        <a:latin typeface="Times New Roman" panose="02020603050405020304" pitchFamily="18" charset="0"/>
                        <a:ea typeface="Times New Roman" panose="02020603050405020304" pitchFamily="18" charset="0"/>
                      </a:endParaRP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15000"/>
                        </a:lnSpc>
                        <a:spcBef>
                          <a:spcPts val="515"/>
                        </a:spcBef>
                        <a:spcAft>
                          <a:spcPts val="0"/>
                        </a:spcAft>
                        <a:buClr>
                          <a:srgbClr val="000000"/>
                        </a:buClr>
                        <a:buSzPts val="1150"/>
                        <a:buFont typeface="+mj-lt"/>
                        <a:buAutoNum type="arabicPeriod"/>
                      </a:pPr>
                      <a:r>
                        <a:rPr lang="en-US" sz="1000" dirty="0">
                          <a:solidFill>
                            <a:srgbClr val="000000"/>
                          </a:solidFill>
                          <a:effectLst/>
                          <a:latin typeface="Arial" panose="020B0604020202020204" pitchFamily="34" charset="0"/>
                          <a:ea typeface="Arial" panose="020B0604020202020204" pitchFamily="34" charset="0"/>
                        </a:rPr>
                        <a:t>Project Planning, Effort and cost analysis </a:t>
                      </a:r>
                      <a:endParaRPr lang="en-US" sz="1000" dirty="0">
                        <a:effectLst/>
                        <a:latin typeface="Arial" panose="020B0604020202020204" pitchFamily="34" charset="0"/>
                        <a:ea typeface="Arial" panose="020B0604020202020204" pitchFamily="34" charset="0"/>
                      </a:endParaRPr>
                    </a:p>
                    <a:p>
                      <a:pPr marL="342900" marR="0" lvl="0" indent="-342900">
                        <a:lnSpc>
                          <a:spcPct val="115000"/>
                        </a:lnSpc>
                        <a:spcBef>
                          <a:spcPts val="515"/>
                        </a:spcBef>
                        <a:spcAft>
                          <a:spcPts val="0"/>
                        </a:spcAft>
                        <a:buClr>
                          <a:srgbClr val="000000"/>
                        </a:buClr>
                        <a:buSzPts val="1150"/>
                        <a:buFont typeface="+mj-lt"/>
                        <a:buAutoNum type="arabicPeriod"/>
                      </a:pPr>
                      <a:r>
                        <a:rPr lang="en-US" sz="1000" dirty="0">
                          <a:solidFill>
                            <a:srgbClr val="000000"/>
                          </a:solidFill>
                          <a:effectLst/>
                          <a:latin typeface="Arial" panose="020B0604020202020204" pitchFamily="34" charset="0"/>
                          <a:ea typeface="Arial" panose="020B0604020202020204" pitchFamily="34" charset="0"/>
                        </a:rPr>
                        <a:t>WAF, CloudFront and DNS, CloudWatch and Lambda for query</a:t>
                      </a:r>
                      <a:endParaRPr lang="en-US" sz="1000" dirty="0">
                        <a:effectLst/>
                        <a:latin typeface="Arial" panose="020B0604020202020204" pitchFamily="34" charset="0"/>
                        <a:ea typeface="Arial" panose="020B0604020202020204" pitchFamily="34" charset="0"/>
                      </a:endParaRPr>
                    </a:p>
                    <a:p>
                      <a:pPr marL="342900" marR="0" lvl="0" indent="-342900">
                        <a:lnSpc>
                          <a:spcPct val="115000"/>
                        </a:lnSpc>
                        <a:spcBef>
                          <a:spcPts val="515"/>
                        </a:spcBef>
                        <a:spcAft>
                          <a:spcPts val="0"/>
                        </a:spcAft>
                        <a:buClr>
                          <a:srgbClr val="000000"/>
                        </a:buClr>
                        <a:buSzPts val="1150"/>
                        <a:buFont typeface="+mj-lt"/>
                        <a:buAutoNum type="arabicPeriod"/>
                      </a:pPr>
                      <a:r>
                        <a:rPr lang="en-US" sz="1000" dirty="0">
                          <a:effectLst/>
                          <a:latin typeface="Arial" panose="020B0604020202020204" pitchFamily="34" charset="0"/>
                          <a:ea typeface="Arial" panose="020B0604020202020204" pitchFamily="34" charset="0"/>
                        </a:rPr>
                        <a:t>ECR and docker hub initial deployment</a:t>
                      </a:r>
                    </a:p>
                    <a:p>
                      <a:pPr marL="342900" marR="0" lvl="0" indent="-342900">
                        <a:lnSpc>
                          <a:spcPct val="115000"/>
                        </a:lnSpc>
                        <a:spcBef>
                          <a:spcPts val="515"/>
                        </a:spcBef>
                        <a:spcAft>
                          <a:spcPts val="0"/>
                        </a:spcAft>
                        <a:buClr>
                          <a:srgbClr val="000000"/>
                        </a:buClr>
                        <a:buSzPts val="1150"/>
                        <a:buFont typeface="+mj-lt"/>
                        <a:buAutoNum type="arabicPeriod"/>
                      </a:pPr>
                      <a:r>
                        <a:rPr lang="en-US" sz="1000" dirty="0">
                          <a:effectLst/>
                          <a:latin typeface="Arial" panose="020B0604020202020204" pitchFamily="34" charset="0"/>
                          <a:ea typeface="Arial" panose="020B0604020202020204" pitchFamily="34" charset="0"/>
                        </a:rPr>
                        <a:t>SNS, Cloud-watch integration  for new event alerts rule</a:t>
                      </a:r>
                    </a:p>
                  </a:txBody>
                  <a:tcPr marL="8243" marR="8243" marT="8243" marB="824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76552"/>
                  </a:ext>
                </a:extLst>
              </a:tr>
            </a:tbl>
          </a:graphicData>
        </a:graphic>
      </p:graphicFrame>
    </p:spTree>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885</Words>
  <Application>Microsoft Macintosh PowerPoint</Application>
  <PresentationFormat>On-screen Show (4:3)</PresentationFormat>
  <Paragraphs>110</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Corbel</vt:lpstr>
      <vt:lpstr>Calibri</vt:lpstr>
      <vt:lpstr>Arial</vt:lpstr>
      <vt:lpstr>inherit</vt:lpstr>
      <vt:lpstr>Helvetica Neue</vt:lpstr>
      <vt:lpstr>Times New Roman</vt:lpstr>
      <vt:lpstr>Candara</vt:lpstr>
      <vt:lpstr>2_Office Theme</vt:lpstr>
      <vt:lpstr>3_Office Theme</vt:lpstr>
      <vt:lpstr>PowerPoint Presentation</vt:lpstr>
      <vt:lpstr>Use Case</vt:lpstr>
      <vt:lpstr>Architecture</vt:lpstr>
      <vt:lpstr>Role of Cloud</vt:lpstr>
      <vt:lpstr>Role of Cloud</vt:lpstr>
      <vt:lpstr>Role of Cloud</vt:lpstr>
      <vt:lpstr>Role of Cloud</vt:lpstr>
      <vt:lpstr>Project Demo</vt:lpstr>
      <vt:lpstr>Team Role &amp; Lessons learnt</vt:lpstr>
      <vt:lpstr>Team Role &amp; Lessons learnt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sajid</dc:creator>
  <cp:lastModifiedBy>Mayur Mathur</cp:lastModifiedBy>
  <cp:revision>17</cp:revision>
  <dcterms:modified xsi:type="dcterms:W3CDTF">2021-01-22T22:03:16Z</dcterms:modified>
</cp:coreProperties>
</file>